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7" r:id="rId2"/>
    <p:sldId id="484" r:id="rId3"/>
    <p:sldId id="500" r:id="rId4"/>
    <p:sldId id="485" r:id="rId5"/>
    <p:sldId id="486" r:id="rId6"/>
    <p:sldId id="487" r:id="rId7"/>
    <p:sldId id="488" r:id="rId8"/>
    <p:sldId id="489" r:id="rId9"/>
    <p:sldId id="490" r:id="rId10"/>
    <p:sldId id="491" r:id="rId11"/>
    <p:sldId id="492" r:id="rId12"/>
    <p:sldId id="498" r:id="rId13"/>
    <p:sldId id="493" r:id="rId14"/>
    <p:sldId id="494" r:id="rId15"/>
    <p:sldId id="495" r:id="rId16"/>
    <p:sldId id="496" r:id="rId17"/>
    <p:sldId id="497" r:id="rId18"/>
    <p:sldId id="499" r:id="rId19"/>
    <p:sldId id="256"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EB1F43-2B46-0448-8B5C-E7DE2B707FFE}" type="datetimeFigureOut">
              <a:rPr lang="sv-SE" smtClean="0"/>
              <a:t>2025-08-29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256860-DE6F-5E4D-8DA4-1B77AF8485C0}" type="slidenum">
              <a:rPr lang="sv-SE" smtClean="0"/>
              <a:t>‹#›</a:t>
            </a:fld>
            <a:endParaRPr lang="sv-SE"/>
          </a:p>
        </p:txBody>
      </p:sp>
    </p:spTree>
    <p:extLst>
      <p:ext uri="{BB962C8B-B14F-4D97-AF65-F5344CB8AC3E}">
        <p14:creationId xmlns:p14="http://schemas.microsoft.com/office/powerpoint/2010/main" val="397572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EAD67-8EE1-8F2E-DF63-02114975D8E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12FEAA0-2FBA-FAB7-3E99-E352F85C312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7609B11-1FF9-9F02-6194-13A1306E006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341AE95-4FDF-274D-4A5D-39887BAF49F7}"/>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133990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61BFD-8CF4-46C9-03CD-76076E7C10C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770A1DB-AB3B-C9B6-62EE-7D8DD57F2A4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04BF69F-3BB5-E2C9-B3EF-7C383B0EA80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CF540EB-8677-9A4A-3941-3664A6E2A09B}"/>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694017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D9AB6-D245-5326-A7E1-8E93EBADF6C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2A2D908-11F1-8EA7-107F-6710B7E9C1E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6D2ACB4-6E97-52D8-57E3-59D57F959E5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D28C4B8-7BB1-7B0A-1886-E877278FDB6C}"/>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3262594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1C418-4C78-538B-5E2D-3598C7D8F2E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9758777-27E4-FFD3-ADF6-151B8D241A0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A6C6C71-A9F7-063A-9C11-7D3741E86BE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0F7338E-4FC8-1DE4-1B78-0703D6A88720}"/>
              </a:ext>
            </a:extLst>
          </p:cNvPr>
          <p:cNvSpPr>
            <a:spLocks noGrp="1"/>
          </p:cNvSpPr>
          <p:nvPr>
            <p:ph type="sldNum" sz="quarter" idx="5"/>
          </p:nvPr>
        </p:nvSpPr>
        <p:spPr/>
        <p:txBody>
          <a:bodyPr/>
          <a:lstStyle/>
          <a:p>
            <a:fld id="{453DAAC2-4469-2C4A-8C93-745793D30FB6}" type="slidenum">
              <a:rPr lang="sv-SE" smtClean="0"/>
              <a:t>13</a:t>
            </a:fld>
            <a:endParaRPr lang="sv-SE"/>
          </a:p>
        </p:txBody>
      </p:sp>
    </p:spTree>
    <p:extLst>
      <p:ext uri="{BB962C8B-B14F-4D97-AF65-F5344CB8AC3E}">
        <p14:creationId xmlns:p14="http://schemas.microsoft.com/office/powerpoint/2010/main" val="2874234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731C5-6FD7-4EDC-678E-3012C78D452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7CC1298-C3FC-B2C3-F49A-156CA93DB3D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8B4EE05-6C50-F1E1-2166-A0FE2A62711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9BB930D-6D38-BF35-7BBD-66C8E15E3105}"/>
              </a:ext>
            </a:extLst>
          </p:cNvPr>
          <p:cNvSpPr>
            <a:spLocks noGrp="1"/>
          </p:cNvSpPr>
          <p:nvPr>
            <p:ph type="sldNum" sz="quarter" idx="5"/>
          </p:nvPr>
        </p:nvSpPr>
        <p:spPr/>
        <p:txBody>
          <a:bodyPr/>
          <a:lstStyle/>
          <a:p>
            <a:fld id="{453DAAC2-4469-2C4A-8C93-745793D30FB6}" type="slidenum">
              <a:rPr lang="sv-SE" smtClean="0"/>
              <a:t>14</a:t>
            </a:fld>
            <a:endParaRPr lang="sv-SE"/>
          </a:p>
        </p:txBody>
      </p:sp>
    </p:spTree>
    <p:extLst>
      <p:ext uri="{BB962C8B-B14F-4D97-AF65-F5344CB8AC3E}">
        <p14:creationId xmlns:p14="http://schemas.microsoft.com/office/powerpoint/2010/main" val="26257795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BA795-89A7-81FA-583B-FD1666D7C13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11AAFA1-2E14-C876-0837-BC7D636799D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59E98F2-635E-7B01-D677-47F1F96CCB1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BEFC3A3-4048-5BA8-04D7-60BF5E5B1740}"/>
              </a:ext>
            </a:extLst>
          </p:cNvPr>
          <p:cNvSpPr>
            <a:spLocks noGrp="1"/>
          </p:cNvSpPr>
          <p:nvPr>
            <p:ph type="sldNum" sz="quarter" idx="5"/>
          </p:nvPr>
        </p:nvSpPr>
        <p:spPr/>
        <p:txBody>
          <a:bodyPr/>
          <a:lstStyle/>
          <a:p>
            <a:fld id="{453DAAC2-4469-2C4A-8C93-745793D30FB6}" type="slidenum">
              <a:rPr lang="sv-SE" smtClean="0"/>
              <a:t>15</a:t>
            </a:fld>
            <a:endParaRPr lang="sv-SE"/>
          </a:p>
        </p:txBody>
      </p:sp>
    </p:spTree>
    <p:extLst>
      <p:ext uri="{BB962C8B-B14F-4D97-AF65-F5344CB8AC3E}">
        <p14:creationId xmlns:p14="http://schemas.microsoft.com/office/powerpoint/2010/main" val="2996888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692B7-BD7E-41EE-4FD2-2CB499A893B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3E62CCC-2299-AE78-9648-3B21A9E02F9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BA38E9C-F81A-5DE7-4056-452DF4A0B05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0C00FE9-D0C4-C269-9B1B-218370A0198B}"/>
              </a:ext>
            </a:extLst>
          </p:cNvPr>
          <p:cNvSpPr>
            <a:spLocks noGrp="1"/>
          </p:cNvSpPr>
          <p:nvPr>
            <p:ph type="sldNum" sz="quarter" idx="5"/>
          </p:nvPr>
        </p:nvSpPr>
        <p:spPr/>
        <p:txBody>
          <a:bodyPr/>
          <a:lstStyle/>
          <a:p>
            <a:fld id="{453DAAC2-4469-2C4A-8C93-745793D30FB6}" type="slidenum">
              <a:rPr lang="sv-SE" smtClean="0"/>
              <a:t>16</a:t>
            </a:fld>
            <a:endParaRPr lang="sv-SE"/>
          </a:p>
        </p:txBody>
      </p:sp>
    </p:spTree>
    <p:extLst>
      <p:ext uri="{BB962C8B-B14F-4D97-AF65-F5344CB8AC3E}">
        <p14:creationId xmlns:p14="http://schemas.microsoft.com/office/powerpoint/2010/main" val="2782250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6AACF-77CF-88C5-D0FE-E97340A71BF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A720658-C9C8-685B-00DF-651C4A41185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924C858-EECF-815C-B7F7-AD5EDCFA293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046BE25-1F9E-AD4D-B590-37CA626E7DE5}"/>
              </a:ext>
            </a:extLst>
          </p:cNvPr>
          <p:cNvSpPr>
            <a:spLocks noGrp="1"/>
          </p:cNvSpPr>
          <p:nvPr>
            <p:ph type="sldNum" sz="quarter" idx="5"/>
          </p:nvPr>
        </p:nvSpPr>
        <p:spPr/>
        <p:txBody>
          <a:bodyPr/>
          <a:lstStyle/>
          <a:p>
            <a:fld id="{453DAAC2-4469-2C4A-8C93-745793D30FB6}" type="slidenum">
              <a:rPr lang="sv-SE" smtClean="0"/>
              <a:t>17</a:t>
            </a:fld>
            <a:endParaRPr lang="sv-SE"/>
          </a:p>
        </p:txBody>
      </p:sp>
    </p:spTree>
    <p:extLst>
      <p:ext uri="{BB962C8B-B14F-4D97-AF65-F5344CB8AC3E}">
        <p14:creationId xmlns:p14="http://schemas.microsoft.com/office/powerpoint/2010/main" val="3335697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50FC4-8BD4-8AF2-9FF9-4BA2427781B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6361CB6-C0EA-8CA5-471D-8A523796085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8A0483C-771F-F4A6-47C0-45DD8EB2B3C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E9F6651-129B-F7D0-BCE5-BBAB8EEC3F4C}"/>
              </a:ext>
            </a:extLst>
          </p:cNvPr>
          <p:cNvSpPr>
            <a:spLocks noGrp="1"/>
          </p:cNvSpPr>
          <p:nvPr>
            <p:ph type="sldNum" sz="quarter" idx="5"/>
          </p:nvPr>
        </p:nvSpPr>
        <p:spPr/>
        <p:txBody>
          <a:bodyPr/>
          <a:lstStyle/>
          <a:p>
            <a:fld id="{453DAAC2-4469-2C4A-8C93-745793D30FB6}" type="slidenum">
              <a:rPr lang="sv-SE" smtClean="0"/>
              <a:t>18</a:t>
            </a:fld>
            <a:endParaRPr lang="sv-SE"/>
          </a:p>
        </p:txBody>
      </p:sp>
    </p:spTree>
    <p:extLst>
      <p:ext uri="{BB962C8B-B14F-4D97-AF65-F5344CB8AC3E}">
        <p14:creationId xmlns:p14="http://schemas.microsoft.com/office/powerpoint/2010/main" val="2928916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5711C-A8F5-11B4-6F9E-10D40BA3393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A89850F-557E-DC5E-6A03-D285004EF84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5E2EC26-34D0-93D6-B0CA-4CDDEAA7A98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48AA814-8A30-8A6E-A127-39A477462121}"/>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462241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9E726-6EE7-EF45-B5B9-9E2A6D76904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839DAAF-6512-B61F-EFE0-93003F07EE7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C4F5478-B7D3-3F50-FF56-EA9265E1E20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6F5E5C3-2895-3C3F-ECA0-5724A8E654C1}"/>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3818398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853DD-4C1E-EDB4-8280-96F90235726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17E474C-FE82-C207-D804-78FAFBF4DB3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D242FFC-BA07-AD59-5554-BB3186C2928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E6247E0-2255-7061-033C-5DDAEB62DB94}"/>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59766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C2955-FB5E-0E09-E834-566A8BB6E4B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300AF79-E80E-0B18-68B9-38FFAFC374C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0D20E48-B637-4BEE-AE75-047F85E87DB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D9631E8-3207-8BDE-DB40-4BFD5F7F972F}"/>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247154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1E74E-0BFD-BF52-08E5-66309BBB844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759CD20-2CA5-4C5D-0F8E-EDDCA75613D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0696191-1EDE-3054-0DB0-6C26AA55659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98DA781-E694-9D97-1B1A-B1B433ABBE23}"/>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744608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2D2D8-AE2A-69C5-6901-A31ED3A2B82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8CA6D8C-6F5B-9F81-1259-8CE6533E2A7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E2AB4FE-69F3-8BD9-638F-137640AB15F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B611590-E32D-54E6-A820-C3FF16134765}"/>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1749489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209A9-B783-6471-1BBC-851B93D24B1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4088594-20AC-5C74-5F48-55A5BDFA318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5459744-D1F4-92BA-95AE-A2FFF23D33B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7DB8686-5E27-367B-1AB8-48D5C9BC294C}"/>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1691767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2938C-DA5E-62EF-9560-6FD1C1EDCDA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7D3C33A-0FB0-E5EF-E2DD-D0DD37F2BE4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CE967BC-1905-51D0-51FE-7D4D97CBC45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FB50393-5BA1-44EF-CF2E-AD8B7D0A5D4A}"/>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3021447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3B685E-A8C5-A0AC-5568-075CC2F5FB6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52446EF1-AF86-1D59-0C26-B66B192153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7520861-A9A1-5444-3423-9DEF0FEB1299}"/>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B730321B-F2ED-5010-1C7B-7E85477DD4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51B4C3B-05CE-6DF6-E720-4E00B3593EE1}"/>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3164429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8F39B6-E09D-065F-77E0-98B0182CF066}"/>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37C2EF-48D7-ADCE-8A1A-9BDE9B84BAD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C6C5B0-B390-E30C-D157-113728EF876B}"/>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E74FAF59-4C1B-AEBF-7868-B60CEF310CC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6B6442-08FE-D93A-D206-FAD70583D51C}"/>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3172466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7C62C10-1FE1-D867-551D-3C2B8E75849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E1DD662-67D8-940E-7FB6-C847C8E6C88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63D2306-4A1F-8B28-5EAB-6B5DCCFD4C0D}"/>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4E2E7346-5770-AA8B-E39B-260ED0D9356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F99405-A72C-DFF5-1F52-7EC31197CA96}"/>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88245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D98792-1A84-52D2-0C04-077E5911825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08A4FE9-39C6-E0D6-CE13-29F97DA9D2E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007D690-EF98-1477-DA87-0AC2DD3641BD}"/>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71BA8950-AA58-7BF4-D8F8-D3B02325C2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B4732F3-E2B1-BD14-6FBF-EC84A2367BD1}"/>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182372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D59A1F-398B-FCFE-5CE9-F9F5F5B501A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07D5330-F76A-86A2-1FD4-1B803D0A0D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FB04C40-FCE4-089C-F9B2-E6B3CA9A9BA3}"/>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7BC58BB1-FE73-0AE7-74BE-F943432978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79E3204-4021-BC8A-A730-498BD40421F4}"/>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3989725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DF4E4B-8BB1-D20F-DDC3-B47E2FD5F7D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CE37F12-E5BF-F6FD-3FD9-4140BAA3D58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08FEB87-4CAB-15A0-E251-7E280875266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C14E0AB-A567-DD5F-A483-325D9DF29B0E}"/>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6" name="Platshållare för sidfot 5">
            <a:extLst>
              <a:ext uri="{FF2B5EF4-FFF2-40B4-BE49-F238E27FC236}">
                <a16:creationId xmlns:a16="http://schemas.microsoft.com/office/drawing/2014/main" id="{0CCEAFF7-0C45-6310-CCE2-B75A448F934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90F996F-3719-4B7B-0551-D655B6E3671B}"/>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26509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05282-DAC1-970C-5612-E3FB0A65499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FB63ADE-DECD-20E7-983A-1C621164DA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A938122-6601-BD9C-88F6-56E441FDBB5E}"/>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C6F2DC8-6420-926A-FC3B-EAED9AF01C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50B9796-8BE1-703F-1E02-6006BE26ED3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461B79F-9D2A-61CF-7A72-2A9982601EB1}"/>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8" name="Platshållare för sidfot 7">
            <a:extLst>
              <a:ext uri="{FF2B5EF4-FFF2-40B4-BE49-F238E27FC236}">
                <a16:creationId xmlns:a16="http://schemas.microsoft.com/office/drawing/2014/main" id="{102A0704-E5CA-5501-F543-92B1D90DFC6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4360ADB5-5D5B-0AA4-2082-AB38801A9905}"/>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1107944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45E5C0-166F-9FF3-B89D-1299913725E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F360910-727A-3EEE-1523-B181E06F0A57}"/>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4" name="Platshållare för sidfot 3">
            <a:extLst>
              <a:ext uri="{FF2B5EF4-FFF2-40B4-BE49-F238E27FC236}">
                <a16:creationId xmlns:a16="http://schemas.microsoft.com/office/drawing/2014/main" id="{C0ACBDA4-B2B1-3B10-828E-D8860573908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9D9956B-0FFC-BF77-8546-CFD31ABB25F6}"/>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2342347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930CAE2-D7CE-3574-D44B-ED6F179B5115}"/>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3" name="Platshållare för sidfot 2">
            <a:extLst>
              <a:ext uri="{FF2B5EF4-FFF2-40B4-BE49-F238E27FC236}">
                <a16:creationId xmlns:a16="http://schemas.microsoft.com/office/drawing/2014/main" id="{9CE270A7-03A2-BF9E-9068-8068E7E1287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1EA5F01-649A-7867-2890-0D807857F0E9}"/>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115229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1154E3-F7B2-2F01-2DC7-BC69FFCCD99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24B7F8F-A1AA-4E66-7E17-D440C116D5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CCB7F7D-AE2F-B202-8132-A253E10781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6896920-6035-E453-3CCA-E62ED7E37218}"/>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6" name="Platshållare för sidfot 5">
            <a:extLst>
              <a:ext uri="{FF2B5EF4-FFF2-40B4-BE49-F238E27FC236}">
                <a16:creationId xmlns:a16="http://schemas.microsoft.com/office/drawing/2014/main" id="{84B6C9A5-AEB2-DAA7-D593-44E541E5F82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DA70221-91BB-B646-2261-F6316F3E749D}"/>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380892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6ECEBF-FAD3-B6FF-53FB-7E8866E1EE8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893E735-A05E-2064-46DD-11F3B5DAEB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A5FCD8D-F523-3A0B-927B-C3BAAB4763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764714F-6983-523D-A037-3B73045F424B}"/>
              </a:ext>
            </a:extLst>
          </p:cNvPr>
          <p:cNvSpPr>
            <a:spLocks noGrp="1"/>
          </p:cNvSpPr>
          <p:nvPr>
            <p:ph type="dt" sz="half" idx="10"/>
          </p:nvPr>
        </p:nvSpPr>
        <p:spPr/>
        <p:txBody>
          <a:bodyPr/>
          <a:lstStyle/>
          <a:p>
            <a:fld id="{0BBF2252-9FF0-DE4D-8476-5B58A54A5E7E}" type="datetimeFigureOut">
              <a:rPr lang="sv-SE" smtClean="0"/>
              <a:t>2025-08-29</a:t>
            </a:fld>
            <a:endParaRPr lang="sv-SE"/>
          </a:p>
        </p:txBody>
      </p:sp>
      <p:sp>
        <p:nvSpPr>
          <p:cNvPr id="6" name="Platshållare för sidfot 5">
            <a:extLst>
              <a:ext uri="{FF2B5EF4-FFF2-40B4-BE49-F238E27FC236}">
                <a16:creationId xmlns:a16="http://schemas.microsoft.com/office/drawing/2014/main" id="{619F0C02-1604-8A20-47CB-77D210172AE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F8E7DD9-2147-28B2-7171-DD785E41677C}"/>
              </a:ext>
            </a:extLst>
          </p:cNvPr>
          <p:cNvSpPr>
            <a:spLocks noGrp="1"/>
          </p:cNvSpPr>
          <p:nvPr>
            <p:ph type="sldNum" sz="quarter" idx="12"/>
          </p:nvPr>
        </p:nvSpPr>
        <p:spPr/>
        <p:txBody>
          <a:bodyPr/>
          <a:lstStyle/>
          <a:p>
            <a:fld id="{4CCD4F6E-8A82-5D45-A4F8-DA2023A3AEDE}" type="slidenum">
              <a:rPr lang="sv-SE" smtClean="0"/>
              <a:t>‹#›</a:t>
            </a:fld>
            <a:endParaRPr lang="sv-SE"/>
          </a:p>
        </p:txBody>
      </p:sp>
    </p:spTree>
    <p:extLst>
      <p:ext uri="{BB962C8B-B14F-4D97-AF65-F5344CB8AC3E}">
        <p14:creationId xmlns:p14="http://schemas.microsoft.com/office/powerpoint/2010/main" val="2315525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CCCFB1C-DCE2-CB99-E764-582F48C672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002FE34-8A68-8E20-58F0-899D54366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0155955-EA16-EB00-868B-7278852CDF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BF2252-9FF0-DE4D-8476-5B58A54A5E7E}" type="datetimeFigureOut">
              <a:rPr lang="sv-SE" smtClean="0"/>
              <a:t>2025-08-29</a:t>
            </a:fld>
            <a:endParaRPr lang="sv-SE"/>
          </a:p>
        </p:txBody>
      </p:sp>
      <p:sp>
        <p:nvSpPr>
          <p:cNvPr id="5" name="Platshållare för sidfot 4">
            <a:extLst>
              <a:ext uri="{FF2B5EF4-FFF2-40B4-BE49-F238E27FC236}">
                <a16:creationId xmlns:a16="http://schemas.microsoft.com/office/drawing/2014/main" id="{0894DEF2-7478-93A9-F14C-439FD9D764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6C980EBB-9D3A-AF8D-5B95-D0209EA9E8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CD4F6E-8A82-5D45-A4F8-DA2023A3AEDE}" type="slidenum">
              <a:rPr lang="sv-SE" smtClean="0"/>
              <a:t>‹#›</a:t>
            </a:fld>
            <a:endParaRPr lang="sv-SE"/>
          </a:p>
        </p:txBody>
      </p:sp>
    </p:spTree>
    <p:extLst>
      <p:ext uri="{BB962C8B-B14F-4D97-AF65-F5344CB8AC3E}">
        <p14:creationId xmlns:p14="http://schemas.microsoft.com/office/powerpoint/2010/main" val="2678496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a:bodyPr>
          <a:lstStyle/>
          <a:p>
            <a:r>
              <a:rPr lang="sv-SE" b="1" dirty="0"/>
              <a:t>Nyheter juni-augusti 2025</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539D8-BEEB-F789-6536-00C6AE1BD64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0CF9384-7191-734A-8B58-6F23F52D7EDA}"/>
              </a:ext>
            </a:extLst>
          </p:cNvPr>
          <p:cNvSpPr>
            <a:spLocks noGrp="1"/>
          </p:cNvSpPr>
          <p:nvPr>
            <p:ph type="title"/>
          </p:nvPr>
        </p:nvSpPr>
        <p:spPr>
          <a:xfrm>
            <a:off x="838200" y="365124"/>
            <a:ext cx="10515600" cy="1463675"/>
          </a:xfrm>
        </p:spPr>
        <p:txBody>
          <a:bodyPr>
            <a:noAutofit/>
          </a:bodyPr>
          <a:lstStyle/>
          <a:p>
            <a:r>
              <a:rPr lang="sv-SE" b="1" dirty="0"/>
              <a:t>Skolverket har kartlagt kriminaliteten i förskolans och skolans närområde</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C1941368-624B-A45A-194B-4FDD1239ED0B}"/>
              </a:ext>
            </a:extLst>
          </p:cNvPr>
          <p:cNvSpPr>
            <a:spLocks noGrp="1"/>
          </p:cNvSpPr>
          <p:nvPr>
            <p:ph idx="1"/>
          </p:nvPr>
        </p:nvSpPr>
        <p:spPr>
          <a:xfrm>
            <a:off x="743608" y="1674421"/>
            <a:ext cx="10515600" cy="4643253"/>
          </a:xfrm>
        </p:spPr>
        <p:txBody>
          <a:bodyPr>
            <a:normAutofit fontScale="92500" lnSpcReduction="10000"/>
          </a:bodyPr>
          <a:lstStyle/>
          <a:p>
            <a:pPr fontAlgn="base"/>
            <a:r>
              <a:rPr lang="sv-SE" dirty="0"/>
              <a:t>Skolverkets kartläggning visar att skadegörelse och klotter är den vanligaste brottstypen både inom skolan och i skolans närområde.</a:t>
            </a:r>
          </a:p>
          <a:p>
            <a:pPr fontAlgn="base"/>
            <a:r>
              <a:rPr lang="sv-SE" dirty="0"/>
              <a:t> Inom skolan är kränkningar och mobbning den näst vanligaste brottstypen, följt av våld riktat mot elever. I skolans närområde är i stället bruk av narkotika näst vanligast, följt av langning av narkotika och stöldbrott.</a:t>
            </a:r>
          </a:p>
          <a:p>
            <a:pPr fontAlgn="base"/>
            <a:r>
              <a:rPr lang="sv-SE" dirty="0"/>
              <a:t>Andra brottstyper förekommer också i anslutning till verksamheterna men anges av betydligt färre huvudmän som ett återkommande problem. Några enstaka procent av huvudmännen anger till exempel att de har återkommande problem med innehav av skjutvapen, rån och sexualbrott.</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1B316A9-E503-CD6A-B535-E249846579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216D057-10EB-76D0-220E-9A3ABA25FA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034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379EA-A5B1-CA4F-81C9-D80F46E0A33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217B834-447B-84D3-E54D-6FAEED031A18}"/>
              </a:ext>
            </a:extLst>
          </p:cNvPr>
          <p:cNvSpPr>
            <a:spLocks noGrp="1"/>
          </p:cNvSpPr>
          <p:nvPr>
            <p:ph type="title"/>
          </p:nvPr>
        </p:nvSpPr>
        <p:spPr>
          <a:xfrm>
            <a:off x="838200" y="365124"/>
            <a:ext cx="10515600" cy="1463675"/>
          </a:xfrm>
        </p:spPr>
        <p:txBody>
          <a:bodyPr>
            <a:noAutofit/>
          </a:bodyPr>
          <a:lstStyle/>
          <a:p>
            <a:r>
              <a:rPr lang="sv-SE" b="1" dirty="0"/>
              <a:t>Var femte elev i grundskolan känner sig otrygg</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EE567F9-9E29-BACE-90AF-FE9B962E1A56}"/>
              </a:ext>
            </a:extLst>
          </p:cNvPr>
          <p:cNvSpPr>
            <a:spLocks noGrp="1"/>
          </p:cNvSpPr>
          <p:nvPr>
            <p:ph idx="1"/>
          </p:nvPr>
        </p:nvSpPr>
        <p:spPr>
          <a:xfrm>
            <a:off x="743608" y="1674421"/>
            <a:ext cx="10515600" cy="4643253"/>
          </a:xfrm>
        </p:spPr>
        <p:txBody>
          <a:bodyPr>
            <a:normAutofit fontScale="92500" lnSpcReduction="20000"/>
          </a:bodyPr>
          <a:lstStyle/>
          <a:p>
            <a:r>
              <a:rPr lang="sv-SE" dirty="0"/>
              <a:t>Skolverkets enkätundersökning visar att merparten av eleverna i både grundskolan och gymnasieskolan alltid eller oftast känner sig trygga i skolan. Men två av tio elever i grundskolan och en av tio i gymnasieskolan känner sig inte trygga.</a:t>
            </a:r>
          </a:p>
          <a:p>
            <a:r>
              <a:rPr lang="sv-SE" dirty="0"/>
              <a:t>Rapporten visar också att cirka var tionde elev, i såväl grundskolan som gymnasieskolan, återkommande upplever rädsla i skolmiljön. Det är framför allt yngre elever som uppger att de känner sig rädda i skolan.</a:t>
            </a:r>
          </a:p>
          <a:p>
            <a:r>
              <a:rPr lang="sv-SE" dirty="0"/>
              <a:t>I grundskolan uppger tjejer i lägre grad än killar att de känner sig trygga i skolan.  </a:t>
            </a:r>
          </a:p>
          <a:p>
            <a:r>
              <a:rPr lang="sv-SE" dirty="0"/>
              <a:t>Det är också betydligt vanligare att tjejer känner sig rädda i skolan. Bara hälften av tjejerna i grundskolan uppger att de aldrig känner sig rädda i skolmiljön.</a:t>
            </a:r>
          </a:p>
          <a:p>
            <a:r>
              <a:rPr lang="sv-SE" dirty="0"/>
              <a:t>I gymnasieskolan är könsskillnaderna i upplevd trygghet </a:t>
            </a:r>
          </a:p>
          <a:p>
            <a:pPr marL="0" indent="0">
              <a:buNone/>
            </a:pPr>
            <a:r>
              <a:rPr lang="sv-SE" dirty="0"/>
              <a:t>mindre.</a:t>
            </a:r>
          </a:p>
          <a:p>
            <a:pPr marL="0" indent="0">
              <a:buNone/>
            </a:pPr>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F6DF26A-C198-8827-C88C-879DFF9009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9D189CC-253E-17B3-DD4B-84D79FB36B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3697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9ED43-40C5-CC54-C57E-817084E9D25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BC4C3DB-C4F4-8BF2-635E-9E6C16B45539}"/>
              </a:ext>
            </a:extLst>
          </p:cNvPr>
          <p:cNvSpPr>
            <a:spLocks noGrp="1"/>
          </p:cNvSpPr>
          <p:nvPr>
            <p:ph type="title"/>
          </p:nvPr>
        </p:nvSpPr>
        <p:spPr>
          <a:xfrm>
            <a:off x="838200" y="365124"/>
            <a:ext cx="10515600" cy="1463675"/>
          </a:xfrm>
        </p:spPr>
        <p:txBody>
          <a:bodyPr>
            <a:noAutofit/>
          </a:bodyPr>
          <a:lstStyle/>
          <a:p>
            <a:r>
              <a:rPr lang="sv-SE" b="1" dirty="0"/>
              <a:t>Elevers mobiltelefoner är inte det främsta problemet</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FD4763B-6EF6-8FB8-7D0A-5B515B8AD4CD}"/>
              </a:ext>
            </a:extLst>
          </p:cNvPr>
          <p:cNvSpPr>
            <a:spLocks noGrp="1"/>
          </p:cNvSpPr>
          <p:nvPr>
            <p:ph idx="1"/>
          </p:nvPr>
        </p:nvSpPr>
        <p:spPr>
          <a:xfrm>
            <a:off x="743608" y="1674421"/>
            <a:ext cx="10515600" cy="4643253"/>
          </a:xfrm>
        </p:spPr>
        <p:txBody>
          <a:bodyPr>
            <a:normAutofit fontScale="92500" lnSpcReduction="20000"/>
          </a:bodyPr>
          <a:lstStyle/>
          <a:p>
            <a:r>
              <a:rPr lang="sv-SE" dirty="0"/>
              <a:t>Skolinspektionen har granskat elevernas användning av mobiltelefoner och annan elektronisk kommunikationsutrustning i undervisningen. Granskningen har också omfattat rutiner för hantering av omhändertagande av digitala enheter. </a:t>
            </a:r>
          </a:p>
          <a:p>
            <a:r>
              <a:rPr lang="sv-SE" dirty="0"/>
              <a:t>Granskning visar att över hälften av skolorna (36 av 60) inte lever upp till författningarnas krav inom ett eller båda av de granskade områdena. </a:t>
            </a:r>
          </a:p>
          <a:p>
            <a:r>
              <a:rPr lang="sv-SE" dirty="0"/>
              <a:t>I bestämmelserna från 2022 förtydligas att det bara är tillåtet för elever att använda mobiltelefoner och annan elektronisk kommunikationsutrustning i undervisningen om läraren givit instruktioner om det, eller om de utgör extra anpassningar alternativt särskilt stöd, eller om det finns särskilda skäl.</a:t>
            </a:r>
          </a:p>
          <a:p>
            <a:r>
              <a:rPr lang="sv-SE" dirty="0"/>
              <a:t>Granskningen visar att när undervisningen inte är lärarledd är det främsta problemet de datorer och surfplattor som skolan tillhandahåller.</a:t>
            </a:r>
          </a:p>
          <a:p>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94A0E81-6EA2-47D1-AC4D-80C8C2F1F6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69D75392-6FAC-99F6-D27D-37B2727655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0031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5B90B-4687-3781-94B5-1CB25E2DA9C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D6061DE-5F55-F4F5-7014-0D25737A2EA4}"/>
              </a:ext>
            </a:extLst>
          </p:cNvPr>
          <p:cNvSpPr>
            <a:spLocks noGrp="1"/>
          </p:cNvSpPr>
          <p:nvPr>
            <p:ph type="title"/>
          </p:nvPr>
        </p:nvSpPr>
        <p:spPr>
          <a:xfrm>
            <a:off x="838200" y="365124"/>
            <a:ext cx="10515600" cy="1463675"/>
          </a:xfrm>
        </p:spPr>
        <p:txBody>
          <a:bodyPr>
            <a:noAutofit/>
          </a:bodyPr>
          <a:lstStyle/>
          <a:p>
            <a:r>
              <a:rPr lang="sv-SE" b="1" dirty="0"/>
              <a:t>Vuxenutbildningen i behov av översyn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BFC6FDC9-304C-162D-D811-0B6DF7C04A03}"/>
              </a:ext>
            </a:extLst>
          </p:cNvPr>
          <p:cNvSpPr>
            <a:spLocks noGrp="1"/>
          </p:cNvSpPr>
          <p:nvPr>
            <p:ph idx="1"/>
          </p:nvPr>
        </p:nvSpPr>
        <p:spPr>
          <a:xfrm>
            <a:off x="743608" y="1674421"/>
            <a:ext cx="10515600" cy="4643253"/>
          </a:xfrm>
        </p:spPr>
        <p:txBody>
          <a:bodyPr>
            <a:normAutofit/>
          </a:bodyPr>
          <a:lstStyle/>
          <a:p>
            <a:r>
              <a:rPr lang="sv-SE" dirty="0"/>
              <a:t>Skolinspektionens granskningar under 2024 visar att många vuxenstuderande inte får det stöd och den undervisning de har rätt till.  </a:t>
            </a:r>
          </a:p>
          <a:p>
            <a:r>
              <a:rPr lang="sv-SE" dirty="0"/>
              <a:t>Granskningarna visar att det finns brister när det gäller undervisningstid, lärarstöd och styrning. </a:t>
            </a:r>
          </a:p>
          <a:p>
            <a:r>
              <a:rPr lang="sv-SE" dirty="0"/>
              <a:t>Regelverket är komplicerat och svårt att tolka, vilket försvårar både uppföljning och möjligheten att utkräva ansvar.</a:t>
            </a:r>
          </a:p>
          <a:p>
            <a:r>
              <a:rPr lang="sv-SE" dirty="0"/>
              <a:t> Skolinspektionen ser stora skillnader i förutsättningarna mellan de granskade vuxenutbildningar, som har valts ut för granskning. </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00BEE10E-36C6-BF62-4977-B5AFCAB565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E715DDD-FB99-F9F5-CA0B-E6A15B35A2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8176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F24BE-83D0-9AA1-1C14-526C0680760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E1528C8-1947-117B-F2B3-248C6369E1D6}"/>
              </a:ext>
            </a:extLst>
          </p:cNvPr>
          <p:cNvSpPr>
            <a:spLocks noGrp="1"/>
          </p:cNvSpPr>
          <p:nvPr>
            <p:ph type="title"/>
          </p:nvPr>
        </p:nvSpPr>
        <p:spPr>
          <a:xfrm>
            <a:off x="838200" y="365124"/>
            <a:ext cx="10515600" cy="1463675"/>
          </a:xfrm>
        </p:spPr>
        <p:txBody>
          <a:bodyPr>
            <a:noAutofit/>
          </a:bodyPr>
          <a:lstStyle/>
          <a:p>
            <a:r>
              <a:rPr lang="sv-SE" b="1" dirty="0"/>
              <a:t>Brister på majoriteten av granskade skolor under 2024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A7406AE-D260-0AD7-D573-52BCEF60955B}"/>
              </a:ext>
            </a:extLst>
          </p:cNvPr>
          <p:cNvSpPr>
            <a:spLocks noGrp="1"/>
          </p:cNvSpPr>
          <p:nvPr>
            <p:ph idx="1"/>
          </p:nvPr>
        </p:nvSpPr>
        <p:spPr>
          <a:xfrm>
            <a:off x="743608" y="1674421"/>
            <a:ext cx="10515600" cy="4643253"/>
          </a:xfrm>
        </p:spPr>
        <p:txBody>
          <a:bodyPr>
            <a:normAutofit fontScale="85000" lnSpcReduction="20000"/>
          </a:bodyPr>
          <a:lstStyle/>
          <a:p>
            <a:r>
              <a:rPr lang="sv-SE" dirty="0"/>
              <a:t>Skolinspektionens granskningar under 2024 visar att det är vanligt med brister inom särskilt stöd och arbetet mot kränkande behandling. På några skolor är bristerna allvarliga. </a:t>
            </a:r>
          </a:p>
          <a:p>
            <a:pPr marL="0" indent="0">
              <a:buNone/>
            </a:pPr>
            <a:r>
              <a:rPr lang="sv-SE" dirty="0"/>
              <a:t>  </a:t>
            </a:r>
          </a:p>
          <a:p>
            <a:r>
              <a:rPr lang="sv-SE" dirty="0"/>
              <a:t>Ibland handlar det om mer avgränsade brister i skolans dokumentation eller om enstaka händelser som borde ha anmälts till rektorn. Ibland handlar det om mycket mer omfattande brister som ofta hänger ihop med större problem i skolornas trygghetsskapande arbete. Det kan vara att skolorna saknar ett målinriktat arbete mot kränkande behandling och att eventuella kränkningar inte alltid tas på allvar.</a:t>
            </a:r>
          </a:p>
          <a:p>
            <a:pPr marL="0" indent="0">
              <a:buNone/>
            </a:pPr>
            <a:r>
              <a:rPr lang="sv-SE" dirty="0"/>
              <a:t> </a:t>
            </a:r>
          </a:p>
          <a:p>
            <a:r>
              <a:rPr lang="sv-SE" dirty="0"/>
              <a:t>Andra vanliga brister på granskade skolor är att man inte arbetar i tillräcklig grad för att se till att eleverna undervisas av behöriga lärare. Det kan också handla om att man inte agerar när många elever har hög frånvaro.</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08B2A88-E8DE-ED36-C9B0-DC31A76C8F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F12B8DC3-A016-11BA-66E8-91B32DF202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9837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88BE9-1D7F-0CD4-92F8-3FE2F59042B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9A3E745-9820-ED68-8746-CEBABB815314}"/>
              </a:ext>
            </a:extLst>
          </p:cNvPr>
          <p:cNvSpPr>
            <a:spLocks noGrp="1"/>
          </p:cNvSpPr>
          <p:nvPr>
            <p:ph type="title"/>
          </p:nvPr>
        </p:nvSpPr>
        <p:spPr>
          <a:xfrm>
            <a:off x="838200" y="365124"/>
            <a:ext cx="10515600" cy="1463675"/>
          </a:xfrm>
        </p:spPr>
        <p:txBody>
          <a:bodyPr>
            <a:noAutofit/>
          </a:bodyPr>
          <a:lstStyle/>
          <a:p>
            <a:r>
              <a:rPr lang="sv-SE" b="1" dirty="0"/>
              <a:t>Behov av stärkt studie- och yrkesvägledning i </a:t>
            </a:r>
            <a:r>
              <a:rPr lang="sv-SE" b="1" dirty="0" err="1"/>
              <a:t>komvux</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AF8FA97D-BFD2-8B47-56E0-A84EB4A8BE91}"/>
              </a:ext>
            </a:extLst>
          </p:cNvPr>
          <p:cNvSpPr>
            <a:spLocks noGrp="1"/>
          </p:cNvSpPr>
          <p:nvPr>
            <p:ph idx="1"/>
          </p:nvPr>
        </p:nvSpPr>
        <p:spPr>
          <a:xfrm>
            <a:off x="743608" y="1674421"/>
            <a:ext cx="10515600" cy="4643253"/>
          </a:xfrm>
        </p:spPr>
        <p:txBody>
          <a:bodyPr>
            <a:normAutofit/>
          </a:bodyPr>
          <a:lstStyle/>
          <a:p>
            <a:r>
              <a:rPr lang="sv-SE" dirty="0"/>
              <a:t>Skolinspektionen har granskat den individuella studie- och yrkesvägledningen i </a:t>
            </a:r>
            <a:r>
              <a:rPr lang="sv-SE" dirty="0" err="1"/>
              <a:t>komvux</a:t>
            </a:r>
            <a:r>
              <a:rPr lang="sv-SE" dirty="0"/>
              <a:t>. Rapporten visar att 29 av de 30 granskade verksamheterna behöver höja kvaliteten i arbetet.</a:t>
            </a:r>
          </a:p>
          <a:p>
            <a:pPr marL="0" indent="0">
              <a:buNone/>
            </a:pPr>
            <a:endParaRPr lang="sv-SE" dirty="0"/>
          </a:p>
          <a:p>
            <a:r>
              <a:rPr lang="sv-SE" dirty="0"/>
              <a:t>”Studie- och yrkesvägledarna tar i regel reda på elevernas behov av vägledning, ger eleverna kännedom och självkännedom om olika studie- och yrkesval samt hjälper eleverna med planer för att nå deras mål. Det saknas dock ett proaktivt och medvetet arbete för att utmana begränsande föreställningar.”</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B749045-5065-02A4-D547-920194CB6C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6E4AF6E-7AA9-96F5-6855-3E1476A782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6873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C4A42-3E72-9040-FA56-6BE2A304818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3F0AE56-718E-65E4-DB4E-349FB13A5B9A}"/>
              </a:ext>
            </a:extLst>
          </p:cNvPr>
          <p:cNvSpPr>
            <a:spLocks noGrp="1"/>
          </p:cNvSpPr>
          <p:nvPr>
            <p:ph type="title"/>
          </p:nvPr>
        </p:nvSpPr>
        <p:spPr>
          <a:xfrm>
            <a:off x="838200" y="365124"/>
            <a:ext cx="10515600" cy="1463675"/>
          </a:xfrm>
        </p:spPr>
        <p:txBody>
          <a:bodyPr>
            <a:noAutofit/>
          </a:bodyPr>
          <a:lstStyle/>
          <a:p>
            <a:r>
              <a:rPr lang="sv-SE" b="1" dirty="0"/>
              <a:t>Stöd och verktyg för att möta demografins utmaningar</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F817B48-44A7-7764-0949-8A93F594876E}"/>
              </a:ext>
            </a:extLst>
          </p:cNvPr>
          <p:cNvSpPr>
            <a:spLocks noGrp="1"/>
          </p:cNvSpPr>
          <p:nvPr>
            <p:ph idx="1"/>
          </p:nvPr>
        </p:nvSpPr>
        <p:spPr>
          <a:xfrm>
            <a:off x="743608" y="1674421"/>
            <a:ext cx="10515600" cy="4643253"/>
          </a:xfrm>
        </p:spPr>
        <p:txBody>
          <a:bodyPr>
            <a:normAutofit/>
          </a:bodyPr>
          <a:lstStyle/>
          <a:p>
            <a:pPr marL="0" indent="0">
              <a:buNone/>
            </a:pPr>
            <a:endParaRPr lang="sv-SE" dirty="0"/>
          </a:p>
          <a:p>
            <a:pPr marL="0" indent="0">
              <a:buNone/>
            </a:pPr>
            <a:r>
              <a:rPr lang="sv-SE" dirty="0"/>
              <a:t>Sverige är i en ny demografisk situation med mindre barnkullar, marginellt fler i arbetsför ålder och en ansenlig ökning av äldre som innebär stora utmaningar för landets kommuner och regioner. </a:t>
            </a:r>
          </a:p>
          <a:p>
            <a:pPr marL="0" indent="0">
              <a:buNone/>
            </a:pPr>
            <a:endParaRPr lang="sv-SE" dirty="0"/>
          </a:p>
          <a:p>
            <a:pPr marL="0" indent="0">
              <a:buNone/>
            </a:pPr>
            <a:r>
              <a:rPr lang="sv-SE" dirty="0"/>
              <a:t>SKR har därför sammanställt en rad olika underlag i frågor som rör demografi och samlat dem på organisationens hemsida.</a:t>
            </a:r>
          </a:p>
          <a:p>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098AE46-A286-93A9-4CA1-7AD3BCE98D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98A413A-2CA4-064A-9DF1-CB701881F9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8478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DE693-D64B-2A55-86E4-34A4F1C7AE2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A69B542-07DB-C4A4-5ECA-ED249035B104}"/>
              </a:ext>
            </a:extLst>
          </p:cNvPr>
          <p:cNvSpPr>
            <a:spLocks noGrp="1"/>
          </p:cNvSpPr>
          <p:nvPr>
            <p:ph type="title"/>
          </p:nvPr>
        </p:nvSpPr>
        <p:spPr>
          <a:xfrm>
            <a:off x="838200" y="365124"/>
            <a:ext cx="10515600" cy="1463675"/>
          </a:xfrm>
        </p:spPr>
        <p:txBody>
          <a:bodyPr>
            <a:noAutofit/>
          </a:bodyPr>
          <a:lstStyle/>
          <a:p>
            <a:r>
              <a:rPr lang="sv-SE" b="1" dirty="0"/>
              <a:t>Fler rektorer stannar på sitt jobb</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02F69CB-0D17-8C11-7EA3-E4FF11339A0C}"/>
              </a:ext>
            </a:extLst>
          </p:cNvPr>
          <p:cNvSpPr>
            <a:spLocks noGrp="1"/>
          </p:cNvSpPr>
          <p:nvPr>
            <p:ph idx="1"/>
          </p:nvPr>
        </p:nvSpPr>
        <p:spPr>
          <a:xfrm>
            <a:off x="743608" y="1674421"/>
            <a:ext cx="10515600" cy="4643253"/>
          </a:xfrm>
        </p:spPr>
        <p:txBody>
          <a:bodyPr>
            <a:normAutofit/>
          </a:bodyPr>
          <a:lstStyle/>
          <a:p>
            <a:pPr marL="0" indent="0">
              <a:buNone/>
            </a:pPr>
            <a:r>
              <a:rPr lang="sv-SE" dirty="0"/>
              <a:t> Tidningen Skolledaren har </a:t>
            </a:r>
            <a:r>
              <a:rPr lang="sv-SE" dirty="0">
                <a:effectLst/>
              </a:rPr>
              <a:t>belyst den höga r</a:t>
            </a:r>
            <a:r>
              <a:rPr lang="sv-SE" dirty="0"/>
              <a:t>ektorsomsättningen i en artikel. </a:t>
            </a:r>
          </a:p>
          <a:p>
            <a:r>
              <a:rPr lang="sv-SE" dirty="0"/>
              <a:t>Efter tre år har varannan rektor slutat på sin skolenhet, efter fem år har sju av tio slutat enligt statistik från Skolverket. </a:t>
            </a:r>
          </a:p>
          <a:p>
            <a:r>
              <a:rPr lang="sv-SE" dirty="0"/>
              <a:t>Men sedan 2014/15, då den första mätningen gjordes, har andelen rektorer som stannat kvar på sitt jobb i grundskolan efter tre år ökat med 11 procentenheter och efter fem år med 9. </a:t>
            </a:r>
          </a:p>
          <a:p>
            <a:r>
              <a:rPr lang="sv-SE" dirty="0"/>
              <a:t>En liknande utveckling gäller för gymnasieskolan.</a:t>
            </a:r>
          </a:p>
          <a:p>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7472755-8F96-F8AF-15B3-C386241A58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6A6C872-BD05-FC68-0B7B-8801E46FCE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2272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1FEBA-3F5E-B552-8294-93321EC02B2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8F42635-7513-DC63-276D-D215A07EF99B}"/>
              </a:ext>
            </a:extLst>
          </p:cNvPr>
          <p:cNvSpPr>
            <a:spLocks noGrp="1"/>
          </p:cNvSpPr>
          <p:nvPr>
            <p:ph type="title"/>
          </p:nvPr>
        </p:nvSpPr>
        <p:spPr>
          <a:xfrm>
            <a:off x="838200" y="365124"/>
            <a:ext cx="10515600" cy="1463675"/>
          </a:xfrm>
        </p:spPr>
        <p:txBody>
          <a:bodyPr>
            <a:noAutofit/>
          </a:bodyPr>
          <a:lstStyle/>
          <a:p>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5A86CA8F-43CB-1B53-D625-AFDE19BBC9F8}"/>
              </a:ext>
            </a:extLst>
          </p:cNvPr>
          <p:cNvSpPr>
            <a:spLocks noGrp="1"/>
          </p:cNvSpPr>
          <p:nvPr>
            <p:ph idx="1"/>
          </p:nvPr>
        </p:nvSpPr>
        <p:spPr>
          <a:xfrm>
            <a:off x="743608" y="1674421"/>
            <a:ext cx="10515600" cy="4643253"/>
          </a:xfrm>
        </p:spPr>
        <p:txBody>
          <a:bodyPr>
            <a:normAutofit/>
          </a:bodyPr>
          <a:lstStyle/>
          <a:p>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1162A6CB-FB72-0E05-5574-A15F02DF91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DED352C-DE8F-1FD9-CB12-23A8CD1547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6606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32DFEC-D152-4E8B-AE91-614EE776E3B7}"/>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0202C143-3F99-A0D1-A8E3-DD199F0B0AF4}"/>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482617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67ADC-49C7-9E06-F972-FBE4D754226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EBAC377-F27E-0D12-597B-A7AB3753573E}"/>
              </a:ext>
            </a:extLst>
          </p:cNvPr>
          <p:cNvSpPr>
            <a:spLocks noGrp="1"/>
          </p:cNvSpPr>
          <p:nvPr>
            <p:ph type="title"/>
          </p:nvPr>
        </p:nvSpPr>
        <p:spPr>
          <a:xfrm>
            <a:off x="838200" y="365124"/>
            <a:ext cx="10515600" cy="1463675"/>
          </a:xfrm>
        </p:spPr>
        <p:txBody>
          <a:bodyPr>
            <a:noAutofit/>
          </a:bodyPr>
          <a:lstStyle/>
          <a:p>
            <a:r>
              <a:rPr lang="sv-SE" b="1" dirty="0"/>
              <a:t>Delbetänkande av utredningen om en nationell </a:t>
            </a:r>
            <a:r>
              <a:rPr lang="sv-SE" b="1" dirty="0" err="1"/>
              <a:t>skolpengsnorm</a:t>
            </a:r>
            <a:r>
              <a:rPr lang="sv-SE" b="1" dirty="0"/>
              <a:t> Bild 1</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0BB85F2-CC59-A2A3-7E4F-499A43F8A4F6}"/>
              </a:ext>
            </a:extLst>
          </p:cNvPr>
          <p:cNvSpPr>
            <a:spLocks noGrp="1"/>
          </p:cNvSpPr>
          <p:nvPr>
            <p:ph idx="1"/>
          </p:nvPr>
        </p:nvSpPr>
        <p:spPr>
          <a:xfrm>
            <a:off x="743608" y="1674421"/>
            <a:ext cx="10515600" cy="4643253"/>
          </a:xfrm>
        </p:spPr>
        <p:txBody>
          <a:bodyPr>
            <a:normAutofit lnSpcReduction="10000"/>
          </a:bodyPr>
          <a:lstStyle/>
          <a:p>
            <a:pPr marL="0" indent="0">
              <a:buNone/>
            </a:pPr>
            <a:endParaRPr lang="sv-SE" dirty="0"/>
          </a:p>
          <a:p>
            <a:pPr marL="0" indent="0">
              <a:buNone/>
            </a:pPr>
            <a:r>
              <a:rPr lang="sv-SE" dirty="0"/>
              <a:t>I utredningen  ”Verktyg för en mer likvärdig resursfördelning till skolan” SOU 2025:72 föreslås bland annat: </a:t>
            </a:r>
          </a:p>
          <a:p>
            <a:pPr lvl="0"/>
            <a:r>
              <a:rPr lang="sv-SE" dirty="0"/>
              <a:t>En vägledande norm för kommunernas resursfördelning. Normen ska spegla den genomsnittliga resurstilldelningen i landet med hänsyn taget till skillnader i förutsättningar för att bedriva verksamheten.</a:t>
            </a:r>
          </a:p>
          <a:p>
            <a:pPr lvl="0"/>
            <a:r>
              <a:rPr lang="sv-SE" dirty="0"/>
              <a:t>Eftersom kommunerna har ett verksamhetsansvar som de fristående huvudmännen inte har, ska ett avdrag göras med 6 procent av grundbeloppet. Vid särskilda skäl kan kommunen avstå från att göra avdraget.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A49BBF7-9313-CA18-4FCC-F5A7D5F6AC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B720B1B-2394-C495-2F3A-9057021820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7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0AB4C-71B2-1940-4EAE-4A19C4CC961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712CD7E-13BE-BF78-24D5-1610DF5EFDAF}"/>
              </a:ext>
            </a:extLst>
          </p:cNvPr>
          <p:cNvSpPr>
            <a:spLocks noGrp="1"/>
          </p:cNvSpPr>
          <p:nvPr>
            <p:ph type="title"/>
          </p:nvPr>
        </p:nvSpPr>
        <p:spPr>
          <a:xfrm>
            <a:off x="838200" y="365124"/>
            <a:ext cx="10515600" cy="1463675"/>
          </a:xfrm>
        </p:spPr>
        <p:txBody>
          <a:bodyPr>
            <a:noAutofit/>
          </a:bodyPr>
          <a:lstStyle/>
          <a:p>
            <a:r>
              <a:rPr lang="sv-SE" b="1" dirty="0"/>
              <a:t>Delbetänkande av utredningen om en nationell </a:t>
            </a:r>
            <a:r>
              <a:rPr lang="sv-SE" b="1" dirty="0" err="1"/>
              <a:t>skolpengsnorm</a:t>
            </a:r>
            <a:r>
              <a:rPr lang="sv-SE" b="1" dirty="0"/>
              <a:t> Bild 2</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CCEFC5AC-BC70-80F6-16C7-CA0A7DA8AC2B}"/>
              </a:ext>
            </a:extLst>
          </p:cNvPr>
          <p:cNvSpPr>
            <a:spLocks noGrp="1"/>
          </p:cNvSpPr>
          <p:nvPr>
            <p:ph idx="1"/>
          </p:nvPr>
        </p:nvSpPr>
        <p:spPr>
          <a:xfrm>
            <a:off x="743608" y="1674421"/>
            <a:ext cx="10515600" cy="4643253"/>
          </a:xfrm>
        </p:spPr>
        <p:txBody>
          <a:bodyPr>
            <a:normAutofit/>
          </a:bodyPr>
          <a:lstStyle/>
          <a:p>
            <a:pPr lvl="0"/>
            <a:endParaRPr lang="sv-SE" dirty="0"/>
          </a:p>
          <a:p>
            <a:pPr lvl="0"/>
            <a:r>
              <a:rPr lang="sv-SE" dirty="0"/>
              <a:t>Vid synnerliga skäl föreslås ett undantag från att ersätta fristående skolor när tillskott ges under året. Det avser situationer som går utöver de som är utgångspunkten för avdraget för kommunens utbudsansvar</a:t>
            </a:r>
          </a:p>
          <a:p>
            <a:pPr lvl="0"/>
            <a:r>
              <a:rPr lang="sv-SE" dirty="0"/>
              <a:t>Villkorade belopp införs. Det avser särskilda satsningar eller inriktningar, till exempel resursskolor. Utredningen föreslår också att det ska bli möjligt att återkräva utbetalade belopp om villkor inte uppfylls. </a:t>
            </a:r>
          </a:p>
          <a:p>
            <a:pPr marL="0" indent="0">
              <a:buNone/>
            </a:pPr>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DAF89B6F-9D92-E528-41D2-A61E41F421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E863AE5-3E22-7F6A-C101-6603B31A03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7084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AA8F5-E8F6-CF93-0EAB-D1604DD6108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CB04B7C-3158-E1B2-9F1F-FD0AE7CADB90}"/>
              </a:ext>
            </a:extLst>
          </p:cNvPr>
          <p:cNvSpPr>
            <a:spLocks noGrp="1"/>
          </p:cNvSpPr>
          <p:nvPr>
            <p:ph type="title"/>
          </p:nvPr>
        </p:nvSpPr>
        <p:spPr>
          <a:xfrm>
            <a:off x="838200" y="365124"/>
            <a:ext cx="10515600" cy="1463675"/>
          </a:xfrm>
        </p:spPr>
        <p:txBody>
          <a:bodyPr>
            <a:noAutofit/>
          </a:bodyPr>
          <a:lstStyle/>
          <a:p>
            <a:r>
              <a:rPr lang="sv-SE" b="1" dirty="0"/>
              <a:t>Utredning om ledigheter och undantag från skolplikten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C1D48DC-86AE-8C32-8393-24B93DE8C677}"/>
              </a:ext>
            </a:extLst>
          </p:cNvPr>
          <p:cNvSpPr>
            <a:spLocks noGrp="1"/>
          </p:cNvSpPr>
          <p:nvPr>
            <p:ph idx="1"/>
          </p:nvPr>
        </p:nvSpPr>
        <p:spPr>
          <a:xfrm>
            <a:off x="743608" y="1674421"/>
            <a:ext cx="10515600" cy="4643253"/>
          </a:xfrm>
        </p:spPr>
        <p:txBody>
          <a:bodyPr>
            <a:normAutofit/>
          </a:bodyPr>
          <a:lstStyle/>
          <a:p>
            <a:r>
              <a:rPr lang="sv-SE" dirty="0"/>
              <a:t>En särskild utredare har fått i uppdrag att utreda hur bestämmelserna som rör skolplikt och frånvaro ska ses över och kompletteras. </a:t>
            </a:r>
          </a:p>
          <a:p>
            <a:endParaRPr lang="sv-SE" dirty="0"/>
          </a:p>
          <a:p>
            <a:r>
              <a:rPr lang="sv-SE" dirty="0"/>
              <a:t>Utredaren har också i uppdrag att analysera och ta ställning till om det bör införas sanktioner när vårdnadshavare tar sina barn ur skolan utan tillstånd.</a:t>
            </a:r>
          </a:p>
          <a:p>
            <a:endParaRPr lang="sv-SE" dirty="0"/>
          </a:p>
          <a:p>
            <a:r>
              <a:rPr lang="sv-SE" dirty="0"/>
              <a:t>Utredaren ska redovisa sina förslag senast den 17 juni 2026.</a:t>
            </a:r>
          </a:p>
          <a:p>
            <a:pPr marL="0" indent="0">
              <a:buNone/>
            </a:pPr>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CBF6E6A-FB37-5E16-6687-F62290FF22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945C018-07DA-41B0-668F-B19F691EB1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1554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30211-5CAA-09D2-BBC5-5AB4FCB9D2D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81B62D2-F661-1CFF-3170-CCD5F1AD9625}"/>
              </a:ext>
            </a:extLst>
          </p:cNvPr>
          <p:cNvSpPr>
            <a:spLocks noGrp="1"/>
          </p:cNvSpPr>
          <p:nvPr>
            <p:ph type="title"/>
          </p:nvPr>
        </p:nvSpPr>
        <p:spPr>
          <a:xfrm>
            <a:off x="838200" y="365124"/>
            <a:ext cx="10515600" cy="1463675"/>
          </a:xfrm>
        </p:spPr>
        <p:txBody>
          <a:bodyPr>
            <a:noAutofit/>
          </a:bodyPr>
          <a:lstStyle/>
          <a:p>
            <a:r>
              <a:rPr lang="sv-SE" b="1" dirty="0"/>
              <a:t>Skärpta krav för </a:t>
            </a:r>
            <a:r>
              <a:rPr lang="sv-SE" b="1" dirty="0" err="1"/>
              <a:t>sfi</a:t>
            </a:r>
            <a:br>
              <a:rPr lang="sv-SE" dirty="0"/>
            </a:b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2281018-5181-4F3C-C600-7E9180EB99B6}"/>
              </a:ext>
            </a:extLst>
          </p:cNvPr>
          <p:cNvSpPr>
            <a:spLocks noGrp="1"/>
          </p:cNvSpPr>
          <p:nvPr>
            <p:ph idx="1"/>
          </p:nvPr>
        </p:nvSpPr>
        <p:spPr>
          <a:xfrm>
            <a:off x="743608" y="1674421"/>
            <a:ext cx="10515600" cy="4643253"/>
          </a:xfrm>
        </p:spPr>
        <p:txBody>
          <a:bodyPr>
            <a:normAutofit fontScale="77500" lnSpcReduction="20000"/>
          </a:bodyPr>
          <a:lstStyle/>
          <a:p>
            <a:pPr marL="0" indent="0">
              <a:buNone/>
            </a:pPr>
            <a:r>
              <a:rPr lang="sv-SE" sz="3100" dirty="0"/>
              <a:t>Regeringen skärper kraven för deltagande i </a:t>
            </a:r>
            <a:r>
              <a:rPr lang="sv-SE" sz="3100" dirty="0" err="1"/>
              <a:t>sfi-undervisningen</a:t>
            </a:r>
            <a:r>
              <a:rPr lang="sv-SE" sz="3100" dirty="0"/>
              <a:t> och föreslår bland annat att: </a:t>
            </a:r>
          </a:p>
          <a:p>
            <a:pPr lvl="0"/>
            <a:r>
              <a:rPr lang="sv-SE" dirty="0"/>
              <a:t>Rätten att delta i </a:t>
            </a:r>
            <a:r>
              <a:rPr lang="sv-SE" dirty="0" err="1"/>
              <a:t>sfi</a:t>
            </a:r>
            <a:r>
              <a:rPr lang="sv-SE" dirty="0"/>
              <a:t> i huvudregel ska gälla i tre år från den tidpunkt då personen för första gången togs emot till utbildningen.</a:t>
            </a:r>
          </a:p>
          <a:p>
            <a:pPr lvl="0"/>
            <a:r>
              <a:rPr lang="sv-SE" dirty="0"/>
              <a:t>Huvudmannen ska kunna bedöma om en elev har särskilda skäl att få ett beslut om förlängning av tiden att läsa </a:t>
            </a:r>
            <a:r>
              <a:rPr lang="sv-SE" dirty="0" err="1"/>
              <a:t>sfi</a:t>
            </a:r>
            <a:r>
              <a:rPr lang="sv-SE" dirty="0"/>
              <a:t>, efter att treårs­perioden har löpt ut. Förlängningen ska kunna göras för högst sex månader i taget och som längst kunna vara ytterligare tre år.</a:t>
            </a:r>
          </a:p>
          <a:p>
            <a:pPr lvl="0"/>
            <a:r>
              <a:rPr lang="sv-SE" dirty="0"/>
              <a:t>När en elev tas emot till </a:t>
            </a:r>
            <a:r>
              <a:rPr lang="sv-SE" dirty="0" err="1"/>
              <a:t>sfi</a:t>
            </a:r>
            <a:r>
              <a:rPr lang="sv-SE" dirty="0"/>
              <a:t> ska elevens kunskaper bedömas, om en sådan bedömning inte är uppenbart onödig. Resultatet av bedömningen ska ligga till grund för den individuella studieplanen.</a:t>
            </a:r>
          </a:p>
          <a:p>
            <a:pPr lvl="0"/>
            <a:r>
              <a:rPr lang="sv-SE" dirty="0"/>
              <a:t>Den individuella studieplanen för en elev i </a:t>
            </a:r>
            <a:r>
              <a:rPr lang="sv-SE" dirty="0" err="1"/>
              <a:t>sfi</a:t>
            </a:r>
            <a:r>
              <a:rPr lang="sv-SE" dirty="0"/>
              <a:t> ska innehålla en uppgift om den tidpunkt då eleven för första gången togs emot till utbildningen. Om eleven övergår till </a:t>
            </a:r>
            <a:r>
              <a:rPr lang="sv-SE" dirty="0" err="1"/>
              <a:t>sfi</a:t>
            </a:r>
            <a:r>
              <a:rPr lang="sv-SE" dirty="0"/>
              <a:t> hos en annan huvudman ska den huvudman som eleven lämnar överlämna elevens individuella studieplan till den mottagande huvudmannen.</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3172D64-C9B8-6AFD-8B11-6783C0E70C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D58BB9E-8BAB-5D55-4669-B55E941BD5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605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9F1B0-9A27-C694-FE7C-C0154AD0252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5BCE2A1-5B2B-43DB-058E-1B51777618ED}"/>
              </a:ext>
            </a:extLst>
          </p:cNvPr>
          <p:cNvSpPr>
            <a:spLocks noGrp="1"/>
          </p:cNvSpPr>
          <p:nvPr>
            <p:ph type="title"/>
          </p:nvPr>
        </p:nvSpPr>
        <p:spPr>
          <a:xfrm>
            <a:off x="838200" y="365124"/>
            <a:ext cx="10515600" cy="1463675"/>
          </a:xfrm>
        </p:spPr>
        <p:txBody>
          <a:bodyPr>
            <a:noAutofit/>
          </a:bodyPr>
          <a:lstStyle/>
          <a:p>
            <a:r>
              <a:rPr lang="sv-SE" b="1" dirty="0"/>
              <a:t>Bättre stöd för lärare i våldsamma situationer</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CF87E89-A3AF-42AD-A69E-0DDDD8A7FFC4}"/>
              </a:ext>
            </a:extLst>
          </p:cNvPr>
          <p:cNvSpPr>
            <a:spLocks noGrp="1"/>
          </p:cNvSpPr>
          <p:nvPr>
            <p:ph idx="1"/>
          </p:nvPr>
        </p:nvSpPr>
        <p:spPr>
          <a:xfrm>
            <a:off x="743608" y="1674421"/>
            <a:ext cx="10515600" cy="4643253"/>
          </a:xfrm>
        </p:spPr>
        <p:txBody>
          <a:bodyPr>
            <a:normAutofit/>
          </a:bodyPr>
          <a:lstStyle/>
          <a:p>
            <a:endParaRPr lang="sv-SE" dirty="0"/>
          </a:p>
          <a:p>
            <a:r>
              <a:rPr lang="sv-SE" dirty="0"/>
              <a:t>Regeringen har givit Skolverket i uppdrag att se över och komplettera sitt stödmaterial som behandlar hur lärare och annan skolpersonal ska hantera en akut eller våldsam situation.</a:t>
            </a:r>
          </a:p>
          <a:p>
            <a:endParaRPr lang="sv-SE" dirty="0"/>
          </a:p>
          <a:p>
            <a:r>
              <a:rPr lang="sv-SE" dirty="0"/>
              <a:t>Uppdraget ska redovisas senast den 27 februari 2026.</a:t>
            </a:r>
          </a:p>
          <a:p>
            <a:pPr marL="0" indent="0">
              <a:buNone/>
            </a:pPr>
            <a:endParaRPr lang="sv-SE" dirty="0">
              <a:effectLst/>
              <a:ea typeface="Times New Roman" panose="02020603050405020304" pitchFamily="18" charset="0"/>
            </a:endParaRPr>
          </a:p>
          <a:p>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2BC29D0-FDAB-D54A-0A35-52CF21FE51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E5D481C-02F3-7A4F-DCAD-E399593B03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717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C2EE3-982A-F0B7-F95E-C6159CE7409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C70B9D8-203C-DE26-191A-4D89FD87661D}"/>
              </a:ext>
            </a:extLst>
          </p:cNvPr>
          <p:cNvSpPr>
            <a:spLocks noGrp="1"/>
          </p:cNvSpPr>
          <p:nvPr>
            <p:ph type="title"/>
          </p:nvPr>
        </p:nvSpPr>
        <p:spPr>
          <a:xfrm>
            <a:off x="838200" y="365124"/>
            <a:ext cx="10515600" cy="1463675"/>
          </a:xfrm>
        </p:spPr>
        <p:txBody>
          <a:bodyPr>
            <a:noAutofit/>
          </a:bodyPr>
          <a:lstStyle/>
          <a:p>
            <a:r>
              <a:rPr lang="sv-SE" b="1" dirty="0"/>
              <a:t>Nya bestämmelser för skolan hösten 2025 Bild 1</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FA8B882-A92C-7258-1791-E637F36EA48E}"/>
              </a:ext>
            </a:extLst>
          </p:cNvPr>
          <p:cNvSpPr>
            <a:spLocks noGrp="1"/>
          </p:cNvSpPr>
          <p:nvPr>
            <p:ph idx="1"/>
          </p:nvPr>
        </p:nvSpPr>
        <p:spPr>
          <a:xfrm>
            <a:off x="743608" y="1674421"/>
            <a:ext cx="10515600" cy="4643253"/>
          </a:xfrm>
        </p:spPr>
        <p:txBody>
          <a:bodyPr>
            <a:normAutofit/>
          </a:bodyPr>
          <a:lstStyle/>
          <a:p>
            <a:r>
              <a:rPr lang="sv-SE" sz="3200" dirty="0"/>
              <a:t>Från och med hösten 2025 börjar flera förändringar i skollagen och läroplanerna att gälla. De viktigaste är:</a:t>
            </a:r>
          </a:p>
          <a:p>
            <a:pPr lvl="0"/>
            <a:r>
              <a:rPr lang="sv-SE" dirty="0"/>
              <a:t>Alla elever ska ha rätt till ett bemannat skolbibliotek.</a:t>
            </a:r>
          </a:p>
          <a:p>
            <a:pPr lvl="0"/>
            <a:r>
              <a:rPr lang="sv-SE" dirty="0"/>
              <a:t>Nya ändringar i förskolans läroplan som innebär att förskolan i huvudsak ska vara skärmfri.</a:t>
            </a:r>
          </a:p>
          <a:p>
            <a:pPr lvl="0"/>
            <a:r>
              <a:rPr lang="sv-SE" dirty="0"/>
              <a:t>Nya allmänna råd för att förtydliga vikten av förskolepersonalens kunskaper i svenska språket.</a:t>
            </a:r>
          </a:p>
          <a:p>
            <a:pPr lvl="0"/>
            <a:r>
              <a:rPr lang="sv-SE" dirty="0"/>
              <a:t>Nya bestämmelser i skollagen som innebär bland annat att förskolor och skolor ska ha beredskap för att hantera hot och allvarliga våldssituationer.</a:t>
            </a:r>
          </a:p>
          <a:p>
            <a:pPr marL="0" indent="0">
              <a:buNone/>
            </a:pPr>
            <a:endParaRPr lang="sv-SE" dirty="0"/>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C75CA3E-48AD-4862-594E-093469DB3A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51A46CE-F03D-65F0-15DA-49C2B2BD11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4839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EEA7B-1CCB-5006-D43D-CFF11BE007C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F17CCB1-E14A-5750-ADDB-1C3AA6E67F4D}"/>
              </a:ext>
            </a:extLst>
          </p:cNvPr>
          <p:cNvSpPr>
            <a:spLocks noGrp="1"/>
          </p:cNvSpPr>
          <p:nvPr>
            <p:ph type="title"/>
          </p:nvPr>
        </p:nvSpPr>
        <p:spPr>
          <a:xfrm>
            <a:off x="838200" y="365124"/>
            <a:ext cx="10515600" cy="1463675"/>
          </a:xfrm>
        </p:spPr>
        <p:txBody>
          <a:bodyPr>
            <a:noAutofit/>
          </a:bodyPr>
          <a:lstStyle/>
          <a:p>
            <a:r>
              <a:rPr lang="sv-SE" b="1" dirty="0"/>
              <a:t>Nya bestämmelser för skolan hösten 2025 Bild 2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77EF341E-CAC8-E974-880A-768EAEF7E325}"/>
              </a:ext>
            </a:extLst>
          </p:cNvPr>
          <p:cNvSpPr>
            <a:spLocks noGrp="1"/>
          </p:cNvSpPr>
          <p:nvPr>
            <p:ph idx="1"/>
          </p:nvPr>
        </p:nvSpPr>
        <p:spPr>
          <a:xfrm>
            <a:off x="743608" y="1674421"/>
            <a:ext cx="10515600" cy="4643253"/>
          </a:xfrm>
        </p:spPr>
        <p:txBody>
          <a:bodyPr>
            <a:normAutofit fontScale="92500" lnSpcReduction="10000"/>
          </a:bodyPr>
          <a:lstStyle/>
          <a:p>
            <a:r>
              <a:rPr lang="sv-SE" dirty="0"/>
              <a:t>Ett nytt statsbidrag för säkerhetshöjande åtgärder i skolväsendet.</a:t>
            </a:r>
          </a:p>
          <a:p>
            <a:pPr lvl="0"/>
            <a:r>
              <a:rPr lang="sv-SE" dirty="0"/>
              <a:t>Ett tillägg i läroplanerna som förtydligar att utbildningen ska förmedla och förankra respekt för att de lagar som gäller i samhället ska följas.</a:t>
            </a:r>
          </a:p>
          <a:p>
            <a:pPr lvl="0"/>
            <a:r>
              <a:rPr lang="sv-SE" dirty="0"/>
              <a:t>Riksrekryterande spetsutbildningar på högstadiet och gymnasiet blir permanenta.</a:t>
            </a:r>
          </a:p>
          <a:p>
            <a:pPr lvl="0"/>
            <a:r>
              <a:rPr lang="sv-SE" dirty="0"/>
              <a:t>Ett nationellt professionsprogram införs för rektorer, lärare och förskollärare.</a:t>
            </a:r>
          </a:p>
          <a:p>
            <a:pPr lvl="0"/>
            <a:r>
              <a:rPr lang="sv-SE" dirty="0"/>
              <a:t>Nya ämnesbetyg och ämnesplaner för gymnasieskolan, anpassade gymnasieskolan och </a:t>
            </a:r>
            <a:r>
              <a:rPr lang="sv-SE" dirty="0" err="1"/>
              <a:t>komvux</a:t>
            </a:r>
            <a:r>
              <a:rPr lang="sv-SE" dirty="0"/>
              <a:t>.</a:t>
            </a:r>
          </a:p>
          <a:p>
            <a:pPr lvl="0"/>
            <a:r>
              <a:rPr lang="sv-SE" dirty="0"/>
              <a:t>Sveriges gymnasieelever ska få lära sig om Nato och </a:t>
            </a:r>
          </a:p>
          <a:p>
            <a:pPr marL="0" lvl="0" indent="0">
              <a:buNone/>
            </a:pPr>
            <a:r>
              <a:rPr lang="sv-SE" dirty="0"/>
              <a:t>totalförsvaret.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6047EFF-C9C1-E359-F25F-A6D1FACF0D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75136D1-9893-342D-257D-B2619E9DAC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9998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AEDE5-1060-B5B1-04D1-339B4B71754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489DB1B-4AFF-7071-6D6A-61344E8C2930}"/>
              </a:ext>
            </a:extLst>
          </p:cNvPr>
          <p:cNvSpPr>
            <a:spLocks noGrp="1"/>
          </p:cNvSpPr>
          <p:nvPr>
            <p:ph type="title"/>
          </p:nvPr>
        </p:nvSpPr>
        <p:spPr>
          <a:xfrm>
            <a:off x="838200" y="365124"/>
            <a:ext cx="10515600" cy="1463675"/>
          </a:xfrm>
        </p:spPr>
        <p:txBody>
          <a:bodyPr>
            <a:noAutofit/>
          </a:bodyPr>
          <a:lstStyle/>
          <a:p>
            <a:r>
              <a:rPr lang="sv-SE" b="1" dirty="0"/>
              <a:t>Flickors skolresultat sjunker</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93B530C-4513-EA96-3F69-4B40ABC83A56}"/>
              </a:ext>
            </a:extLst>
          </p:cNvPr>
          <p:cNvSpPr>
            <a:spLocks noGrp="1"/>
          </p:cNvSpPr>
          <p:nvPr>
            <p:ph idx="1"/>
          </p:nvPr>
        </p:nvSpPr>
        <p:spPr>
          <a:xfrm>
            <a:off x="743608" y="1674421"/>
            <a:ext cx="10515600" cy="4643253"/>
          </a:xfrm>
        </p:spPr>
        <p:txBody>
          <a:bodyPr>
            <a:normAutofit fontScale="85000" lnSpcReduction="20000"/>
          </a:bodyPr>
          <a:lstStyle/>
          <a:p>
            <a:r>
              <a:rPr lang="sv-SE" dirty="0"/>
              <a:t>En rapport från Skolverket visar att könsskillnaden i skolresultat minskar och det kan framför allt förklaras av att flickor har försämrat sina resultat.  </a:t>
            </a:r>
          </a:p>
          <a:p>
            <a:pPr marL="0" indent="0">
              <a:buNone/>
            </a:pPr>
            <a:r>
              <a:rPr lang="sv-SE" dirty="0"/>
              <a:t> </a:t>
            </a:r>
          </a:p>
          <a:p>
            <a:r>
              <a:rPr lang="sv-SE" dirty="0"/>
              <a:t>Flickor har under lång tid presterat bättre än pojkar i skolan men nu pekar statistiken på en ny trend: könsskillnaden i skolresultat har minskat och i årskurs 9 har skillnaden aldrig tidigare varit så liten som nu. Samma mönster syns i betygsstatistiken för årskurs 6 och i gymnasieskolan. Flickors resultatnedgång är särskilt stor i matematik där pojkarna nu för första gången har högre betyg än flickor.</a:t>
            </a:r>
          </a:p>
          <a:p>
            <a:pPr marL="0" indent="0">
              <a:buNone/>
            </a:pPr>
            <a:endParaRPr lang="sv-SE" dirty="0"/>
          </a:p>
          <a:p>
            <a:r>
              <a:rPr lang="sv-SE" dirty="0"/>
              <a:t>Rapporten visar också att det framför allt är bland flickor med svensk bakgrund som skolresultaten har försämrats. Bland elever med utländsk bakgrund har behörigheten till gymnasieskolan ökat för både flickor och pojkar, men mest för pojkarna.</a:t>
            </a:r>
          </a:p>
          <a:p>
            <a:pPr marL="0" indent="0">
              <a:buNone/>
            </a:pPr>
            <a:r>
              <a:rPr lang="sv-SE" dirty="0"/>
              <a:t>  </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4AC1BF3-8B49-7501-5DC5-6A971F9251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96CF88A-1438-92B7-8F7C-11A2056FAE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54516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TotalTime>
  <Words>1604</Words>
  <Application>Microsoft Macintosh PowerPoint</Application>
  <PresentationFormat>Bredbild</PresentationFormat>
  <Paragraphs>275</Paragraphs>
  <Slides>19</Slides>
  <Notes>17</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19</vt:i4>
      </vt:variant>
    </vt:vector>
  </HeadingPairs>
  <TitlesOfParts>
    <vt:vector size="25" baseType="lpstr">
      <vt:lpstr>Aptos</vt:lpstr>
      <vt:lpstr>Aptos Display</vt:lpstr>
      <vt:lpstr>Arial</vt:lpstr>
      <vt:lpstr>Calibri</vt:lpstr>
      <vt:lpstr>Times New Roman</vt:lpstr>
      <vt:lpstr>Office-tema</vt:lpstr>
      <vt:lpstr>Nyheter juni-augusti 2025 </vt:lpstr>
      <vt:lpstr>Delbetänkande av utredningen om en nationell skolpengsnorm Bild 1</vt:lpstr>
      <vt:lpstr>Delbetänkande av utredningen om en nationell skolpengsnorm Bild 2</vt:lpstr>
      <vt:lpstr>Utredning om ledigheter och undantag från skolplikten</vt:lpstr>
      <vt:lpstr>Skärpta krav för sfi  </vt:lpstr>
      <vt:lpstr>Bättre stöd för lärare i våldsamma situationer</vt:lpstr>
      <vt:lpstr>Nya bestämmelser för skolan hösten 2025 Bild 1</vt:lpstr>
      <vt:lpstr>Nya bestämmelser för skolan hösten 2025 Bild 2 </vt:lpstr>
      <vt:lpstr>Flickors skolresultat sjunker  </vt:lpstr>
      <vt:lpstr>Skolverket har kartlagt kriminaliteten i förskolans och skolans närområde</vt:lpstr>
      <vt:lpstr>Var femte elev i grundskolan känner sig otrygg  </vt:lpstr>
      <vt:lpstr>Elevers mobiltelefoner är inte det främsta problemet</vt:lpstr>
      <vt:lpstr>Vuxenutbildningen i behov av översyn  </vt:lpstr>
      <vt:lpstr>Brister på majoriteten av granskade skolor under 2024 </vt:lpstr>
      <vt:lpstr>Behov av stärkt studie- och yrkesvägledning i komvux </vt:lpstr>
      <vt:lpstr>Stöd och verktyg för att möta demografins utmaningar</vt:lpstr>
      <vt:lpstr>Fler rektorer stannar på sitt jobb </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17</cp:revision>
  <dcterms:created xsi:type="dcterms:W3CDTF">2025-08-29T06:36:57Z</dcterms:created>
  <dcterms:modified xsi:type="dcterms:W3CDTF">2025-08-29T11:13:50Z</dcterms:modified>
</cp:coreProperties>
</file>