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7" r:id="rId2"/>
    <p:sldId id="484" r:id="rId3"/>
    <p:sldId id="485" r:id="rId4"/>
    <p:sldId id="486" r:id="rId5"/>
    <p:sldId id="487" r:id="rId6"/>
    <p:sldId id="488" r:id="rId7"/>
    <p:sldId id="489" r:id="rId8"/>
    <p:sldId id="490" r:id="rId9"/>
    <p:sldId id="491" r:id="rId10"/>
    <p:sldId id="492" r:id="rId11"/>
    <p:sldId id="493" r:id="rId12"/>
    <p:sldId id="494" r:id="rId13"/>
    <p:sldId id="256"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7550E-AB7A-7A47-A654-382DCB68517E}" type="datetimeFigureOut">
              <a:rPr lang="sv-SE" smtClean="0"/>
              <a:t>2025-09-30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E929B6-A2D0-8041-BB40-057062D86148}" type="slidenum">
              <a:rPr lang="sv-SE" smtClean="0"/>
              <a:t>‹#›</a:t>
            </a:fld>
            <a:endParaRPr lang="sv-SE"/>
          </a:p>
        </p:txBody>
      </p:sp>
    </p:spTree>
    <p:extLst>
      <p:ext uri="{BB962C8B-B14F-4D97-AF65-F5344CB8AC3E}">
        <p14:creationId xmlns:p14="http://schemas.microsoft.com/office/powerpoint/2010/main" val="264816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EAD67-8EE1-8F2E-DF63-02114975D8E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12FEAA0-2FBA-FAB7-3E99-E352F85C312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7609B11-1FF9-9F02-6194-13A1306E006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341AE95-4FDF-274D-4A5D-39887BAF49F7}"/>
              </a:ext>
            </a:extLst>
          </p:cNvPr>
          <p:cNvSpPr>
            <a:spLocks noGrp="1"/>
          </p:cNvSpPr>
          <p:nvPr>
            <p:ph type="sldNum" sz="quarter" idx="5"/>
          </p:nvPr>
        </p:nvSpPr>
        <p:spPr/>
        <p:txBody>
          <a:bodyPr/>
          <a:lstStyle/>
          <a:p>
            <a:fld id="{453DAAC2-4469-2C4A-8C93-745793D30FB6}" type="slidenum">
              <a:rPr lang="sv-SE" smtClean="0"/>
              <a:t>2</a:t>
            </a:fld>
            <a:endParaRPr lang="sv-SE"/>
          </a:p>
        </p:txBody>
      </p:sp>
    </p:spTree>
    <p:extLst>
      <p:ext uri="{BB962C8B-B14F-4D97-AF65-F5344CB8AC3E}">
        <p14:creationId xmlns:p14="http://schemas.microsoft.com/office/powerpoint/2010/main" val="133990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923D4-210C-97C7-899E-39A060B6B6E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E260779-166B-DB95-3FA4-F674497E817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238F5F8-8B51-27F8-D843-439F5A9EEA1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8892F1C-CC32-8C61-B94A-B0E419528372}"/>
              </a:ext>
            </a:extLst>
          </p:cNvPr>
          <p:cNvSpPr>
            <a:spLocks noGrp="1"/>
          </p:cNvSpPr>
          <p:nvPr>
            <p:ph type="sldNum" sz="quarter" idx="5"/>
          </p:nvPr>
        </p:nvSpPr>
        <p:spPr/>
        <p:txBody>
          <a:bodyPr/>
          <a:lstStyle/>
          <a:p>
            <a:fld id="{453DAAC2-4469-2C4A-8C93-745793D30FB6}" type="slidenum">
              <a:rPr lang="sv-SE" smtClean="0"/>
              <a:t>11</a:t>
            </a:fld>
            <a:endParaRPr lang="sv-SE"/>
          </a:p>
        </p:txBody>
      </p:sp>
    </p:spTree>
    <p:extLst>
      <p:ext uri="{BB962C8B-B14F-4D97-AF65-F5344CB8AC3E}">
        <p14:creationId xmlns:p14="http://schemas.microsoft.com/office/powerpoint/2010/main" val="1265871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9D6F8-143C-8B55-46DC-94DE6F70E77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9CE8408-4EF3-7C77-0E4C-1C654C363E6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CDDBCAE-19FA-8273-E0D8-E7666657ACD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AACB2C1D-F573-A672-7CD6-CA57351C0BDB}"/>
              </a:ext>
            </a:extLst>
          </p:cNvPr>
          <p:cNvSpPr>
            <a:spLocks noGrp="1"/>
          </p:cNvSpPr>
          <p:nvPr>
            <p:ph type="sldNum" sz="quarter" idx="5"/>
          </p:nvPr>
        </p:nvSpPr>
        <p:spPr/>
        <p:txBody>
          <a:bodyPr/>
          <a:lstStyle/>
          <a:p>
            <a:fld id="{453DAAC2-4469-2C4A-8C93-745793D30FB6}" type="slidenum">
              <a:rPr lang="sv-SE" smtClean="0"/>
              <a:t>12</a:t>
            </a:fld>
            <a:endParaRPr lang="sv-SE"/>
          </a:p>
        </p:txBody>
      </p:sp>
    </p:spTree>
    <p:extLst>
      <p:ext uri="{BB962C8B-B14F-4D97-AF65-F5344CB8AC3E}">
        <p14:creationId xmlns:p14="http://schemas.microsoft.com/office/powerpoint/2010/main" val="2917038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93E96-F21F-76C7-880F-6C62B578172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E43D21B-FB81-3D2F-1FF6-57036153471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47DCBAD-00A4-6E46-6ADA-553C650EEBF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ECB87FE3-A2B2-80EB-CCB6-3B6808A6D38F}"/>
              </a:ext>
            </a:extLst>
          </p:cNvPr>
          <p:cNvSpPr>
            <a:spLocks noGrp="1"/>
          </p:cNvSpPr>
          <p:nvPr>
            <p:ph type="sldNum" sz="quarter" idx="5"/>
          </p:nvPr>
        </p:nvSpPr>
        <p:spPr/>
        <p:txBody>
          <a:bodyPr/>
          <a:lstStyle/>
          <a:p>
            <a:fld id="{453DAAC2-4469-2C4A-8C93-745793D30FB6}" type="slidenum">
              <a:rPr lang="sv-SE" smtClean="0"/>
              <a:t>3</a:t>
            </a:fld>
            <a:endParaRPr lang="sv-SE"/>
          </a:p>
        </p:txBody>
      </p:sp>
    </p:spTree>
    <p:extLst>
      <p:ext uri="{BB962C8B-B14F-4D97-AF65-F5344CB8AC3E}">
        <p14:creationId xmlns:p14="http://schemas.microsoft.com/office/powerpoint/2010/main" val="2786668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A0D75-C950-1F3C-AB22-3B8DBB1EFF6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88E1B2F-5892-4ADE-4839-C5BE28860E4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A0E32F8-A28F-9C9C-DCC2-76252DC3F06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D32A5762-C726-5BB2-5ED3-B39036B9EC6F}"/>
              </a:ext>
            </a:extLst>
          </p:cNvPr>
          <p:cNvSpPr>
            <a:spLocks noGrp="1"/>
          </p:cNvSpPr>
          <p:nvPr>
            <p:ph type="sldNum" sz="quarter" idx="5"/>
          </p:nvPr>
        </p:nvSpPr>
        <p:spPr/>
        <p:txBody>
          <a:bodyPr/>
          <a:lstStyle/>
          <a:p>
            <a:fld id="{453DAAC2-4469-2C4A-8C93-745793D30FB6}" type="slidenum">
              <a:rPr lang="sv-SE" smtClean="0"/>
              <a:t>4</a:t>
            </a:fld>
            <a:endParaRPr lang="sv-SE"/>
          </a:p>
        </p:txBody>
      </p:sp>
    </p:spTree>
    <p:extLst>
      <p:ext uri="{BB962C8B-B14F-4D97-AF65-F5344CB8AC3E}">
        <p14:creationId xmlns:p14="http://schemas.microsoft.com/office/powerpoint/2010/main" val="1381072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CF3E3-88AD-F664-730C-1577A10DA07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B432FB2-E4EE-9E19-DD7E-5289E38AD3EE}"/>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5A217A5-92ED-FDD9-A7CC-4EA31F3B244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9A2AC1F-3856-49DE-CDEB-DF1B247D7A61}"/>
              </a:ext>
            </a:extLst>
          </p:cNvPr>
          <p:cNvSpPr>
            <a:spLocks noGrp="1"/>
          </p:cNvSpPr>
          <p:nvPr>
            <p:ph type="sldNum" sz="quarter" idx="5"/>
          </p:nvPr>
        </p:nvSpPr>
        <p:spPr/>
        <p:txBody>
          <a:bodyPr/>
          <a:lstStyle/>
          <a:p>
            <a:fld id="{453DAAC2-4469-2C4A-8C93-745793D30FB6}" type="slidenum">
              <a:rPr lang="sv-SE" smtClean="0"/>
              <a:t>5</a:t>
            </a:fld>
            <a:endParaRPr lang="sv-SE"/>
          </a:p>
        </p:txBody>
      </p:sp>
    </p:spTree>
    <p:extLst>
      <p:ext uri="{BB962C8B-B14F-4D97-AF65-F5344CB8AC3E}">
        <p14:creationId xmlns:p14="http://schemas.microsoft.com/office/powerpoint/2010/main" val="486003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DD269-2CE9-7A97-9728-8AF64F0C5D9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297A156-7015-7F9B-27EC-F3FE1D132AC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A1FABDC-AE96-E590-F297-D2FDEF2876D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B99141F-4E43-7D19-ACF6-8B641CA0404D}"/>
              </a:ext>
            </a:extLst>
          </p:cNvPr>
          <p:cNvSpPr>
            <a:spLocks noGrp="1"/>
          </p:cNvSpPr>
          <p:nvPr>
            <p:ph type="sldNum" sz="quarter" idx="5"/>
          </p:nvPr>
        </p:nvSpPr>
        <p:spPr/>
        <p:txBody>
          <a:bodyPr/>
          <a:lstStyle/>
          <a:p>
            <a:fld id="{453DAAC2-4469-2C4A-8C93-745793D30FB6}" type="slidenum">
              <a:rPr lang="sv-SE" smtClean="0"/>
              <a:t>6</a:t>
            </a:fld>
            <a:endParaRPr lang="sv-SE"/>
          </a:p>
        </p:txBody>
      </p:sp>
    </p:spTree>
    <p:extLst>
      <p:ext uri="{BB962C8B-B14F-4D97-AF65-F5344CB8AC3E}">
        <p14:creationId xmlns:p14="http://schemas.microsoft.com/office/powerpoint/2010/main" val="3028029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72299-7771-1E91-B746-81FCEF0D537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F7C6E92-7A07-FDE3-BF1C-6FE06315B67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C5598B9-7530-2B09-D344-A881090222A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7B42370-F8C6-15B5-93DB-EE86C46ACF5F}"/>
              </a:ext>
            </a:extLst>
          </p:cNvPr>
          <p:cNvSpPr>
            <a:spLocks noGrp="1"/>
          </p:cNvSpPr>
          <p:nvPr>
            <p:ph type="sldNum" sz="quarter" idx="5"/>
          </p:nvPr>
        </p:nvSpPr>
        <p:spPr/>
        <p:txBody>
          <a:bodyPr/>
          <a:lstStyle/>
          <a:p>
            <a:fld id="{453DAAC2-4469-2C4A-8C93-745793D30FB6}" type="slidenum">
              <a:rPr lang="sv-SE" smtClean="0"/>
              <a:t>7</a:t>
            </a:fld>
            <a:endParaRPr lang="sv-SE"/>
          </a:p>
        </p:txBody>
      </p:sp>
    </p:spTree>
    <p:extLst>
      <p:ext uri="{BB962C8B-B14F-4D97-AF65-F5344CB8AC3E}">
        <p14:creationId xmlns:p14="http://schemas.microsoft.com/office/powerpoint/2010/main" val="1416391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72ADF-8255-607B-F935-F6E44B09D91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06390B8-6797-E227-90AE-0B41B119B9F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46A3789-E4C6-5F75-0E65-156C8B564C61}"/>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F55AACB-1180-A320-BFE8-4D5B9F909CE4}"/>
              </a:ext>
            </a:extLst>
          </p:cNvPr>
          <p:cNvSpPr>
            <a:spLocks noGrp="1"/>
          </p:cNvSpPr>
          <p:nvPr>
            <p:ph type="sldNum" sz="quarter" idx="5"/>
          </p:nvPr>
        </p:nvSpPr>
        <p:spPr/>
        <p:txBody>
          <a:bodyPr/>
          <a:lstStyle/>
          <a:p>
            <a:fld id="{453DAAC2-4469-2C4A-8C93-745793D30FB6}" type="slidenum">
              <a:rPr lang="sv-SE" smtClean="0"/>
              <a:t>8</a:t>
            </a:fld>
            <a:endParaRPr lang="sv-SE"/>
          </a:p>
        </p:txBody>
      </p:sp>
    </p:spTree>
    <p:extLst>
      <p:ext uri="{BB962C8B-B14F-4D97-AF65-F5344CB8AC3E}">
        <p14:creationId xmlns:p14="http://schemas.microsoft.com/office/powerpoint/2010/main" val="569305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26ED3-E618-46A0-5CBF-5C7B0BB4908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8DCEFC6-8BF1-8BC8-00C3-DECF522DF14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5CD0A00-C8A4-C3A8-E6E3-88B5DA49382F}"/>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84FDE5C5-D711-8D29-630B-1AAFBB793412}"/>
              </a:ext>
            </a:extLst>
          </p:cNvPr>
          <p:cNvSpPr>
            <a:spLocks noGrp="1"/>
          </p:cNvSpPr>
          <p:nvPr>
            <p:ph type="sldNum" sz="quarter" idx="5"/>
          </p:nvPr>
        </p:nvSpPr>
        <p:spPr/>
        <p:txBody>
          <a:bodyPr/>
          <a:lstStyle/>
          <a:p>
            <a:fld id="{453DAAC2-4469-2C4A-8C93-745793D30FB6}" type="slidenum">
              <a:rPr lang="sv-SE" smtClean="0"/>
              <a:t>9</a:t>
            </a:fld>
            <a:endParaRPr lang="sv-SE"/>
          </a:p>
        </p:txBody>
      </p:sp>
    </p:spTree>
    <p:extLst>
      <p:ext uri="{BB962C8B-B14F-4D97-AF65-F5344CB8AC3E}">
        <p14:creationId xmlns:p14="http://schemas.microsoft.com/office/powerpoint/2010/main" val="1936242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DD517-DAA6-2C39-6F81-55486AD3567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075D836-A8AA-1C7C-9111-413E39BD373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0F8EBD1-A572-1C7D-5000-633C245004F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EBAAA6FE-72B2-DD7D-AADE-12EF3D710FCE}"/>
              </a:ext>
            </a:extLst>
          </p:cNvPr>
          <p:cNvSpPr>
            <a:spLocks noGrp="1"/>
          </p:cNvSpPr>
          <p:nvPr>
            <p:ph type="sldNum" sz="quarter" idx="5"/>
          </p:nvPr>
        </p:nvSpPr>
        <p:spPr/>
        <p:txBody>
          <a:bodyPr/>
          <a:lstStyle/>
          <a:p>
            <a:fld id="{453DAAC2-4469-2C4A-8C93-745793D30FB6}" type="slidenum">
              <a:rPr lang="sv-SE" smtClean="0"/>
              <a:t>10</a:t>
            </a:fld>
            <a:endParaRPr lang="sv-SE"/>
          </a:p>
        </p:txBody>
      </p:sp>
    </p:spTree>
    <p:extLst>
      <p:ext uri="{BB962C8B-B14F-4D97-AF65-F5344CB8AC3E}">
        <p14:creationId xmlns:p14="http://schemas.microsoft.com/office/powerpoint/2010/main" val="3200552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55E6E9-A35C-0DAA-C241-C6CBA44F3D3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120CBD0-96C5-7114-A4BE-508953F244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7ED6B2DB-6470-892D-2F6B-C611A06ACFE5}"/>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5" name="Platshållare för sidfot 4">
            <a:extLst>
              <a:ext uri="{FF2B5EF4-FFF2-40B4-BE49-F238E27FC236}">
                <a16:creationId xmlns:a16="http://schemas.microsoft.com/office/drawing/2014/main" id="{0218C4BD-1482-667E-3947-38CFD1CCEA3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2CFD27C-A2C8-C3B2-A6F3-9BCFCE312C08}"/>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103279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4F9EE56-5CDA-80D5-ED0D-E8BC4A91ED08}"/>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2E4C4BA-367F-5EA1-397C-D048AC9AA3F4}"/>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BACDD33-3DA3-76F9-8EA8-9CAEB3E90038}"/>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5" name="Platshållare för sidfot 4">
            <a:extLst>
              <a:ext uri="{FF2B5EF4-FFF2-40B4-BE49-F238E27FC236}">
                <a16:creationId xmlns:a16="http://schemas.microsoft.com/office/drawing/2014/main" id="{0E5DAF62-C2E5-58EE-9B44-4B1ADEE1196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FF66F3-BC23-B602-D442-DD236AD9F796}"/>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3773515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47E6073-72EC-C53F-AEBE-3B9E6E8F7C6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9D0C0C3-B46A-463A-1B55-B7120B8323D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7AE8F3F-8E23-3406-1258-D59726B8331F}"/>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5" name="Platshållare för sidfot 4">
            <a:extLst>
              <a:ext uri="{FF2B5EF4-FFF2-40B4-BE49-F238E27FC236}">
                <a16:creationId xmlns:a16="http://schemas.microsoft.com/office/drawing/2014/main" id="{23999E08-4DE3-34B0-42A6-D9A57AABD12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A1A25F-AF85-883C-16B3-6BBBDA933EFD}"/>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3919934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43084B-A21E-8FF1-4486-B82BB16178A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C44A090-903C-DBD5-8A67-AD788E1599F8}"/>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81A661A-DE59-0480-F86F-C5F2B77B4F14}"/>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5" name="Platshållare för sidfot 4">
            <a:extLst>
              <a:ext uri="{FF2B5EF4-FFF2-40B4-BE49-F238E27FC236}">
                <a16:creationId xmlns:a16="http://schemas.microsoft.com/office/drawing/2014/main" id="{4FD01D1B-0B49-5BDC-B620-A367FC78F84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E2EDD70-5D66-89A6-DED3-A480EFC1AC63}"/>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2254514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72C42A-8B47-3587-BE90-9FA3F427BF3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841C052B-9186-EEA1-4581-898A1531203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2E823EA-00AD-3C7F-3CE4-1BDBEB572E6E}"/>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5" name="Platshållare för sidfot 4">
            <a:extLst>
              <a:ext uri="{FF2B5EF4-FFF2-40B4-BE49-F238E27FC236}">
                <a16:creationId xmlns:a16="http://schemas.microsoft.com/office/drawing/2014/main" id="{F30E81F2-39D1-114E-88DE-69886E9A941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16789-7C1F-2EA7-1768-DCB02B40E35B}"/>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91191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4964FC5-FCBB-8520-46A2-48E5D416CAB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EFF57D8-9034-00F4-F445-ED1B759F2FBF}"/>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8308169-D8A7-248E-CF2E-58275525A8D9}"/>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18555C6C-B276-87AF-576D-329B30C7BC1D}"/>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6" name="Platshållare för sidfot 5">
            <a:extLst>
              <a:ext uri="{FF2B5EF4-FFF2-40B4-BE49-F238E27FC236}">
                <a16:creationId xmlns:a16="http://schemas.microsoft.com/office/drawing/2014/main" id="{50D1141E-668E-D49F-357B-63F6B0C6D26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97B9969-0A6B-C996-B3BD-11E3D2F25E6C}"/>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1020336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112D88-1BFC-7329-A7BB-74819443DA9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CE0B3F9-0E4D-D558-B945-C70EA7F1AC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4A99C9C-3890-A463-C0CB-269ED82950C7}"/>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9D02FC2B-D242-B132-1606-DCA1DA0B72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EA895DCD-8E4E-CCD1-B071-23021285C50D}"/>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000A80B-AF60-111E-E970-1D4F37497983}"/>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8" name="Platshållare för sidfot 7">
            <a:extLst>
              <a:ext uri="{FF2B5EF4-FFF2-40B4-BE49-F238E27FC236}">
                <a16:creationId xmlns:a16="http://schemas.microsoft.com/office/drawing/2014/main" id="{37370B4B-9B0A-C90A-E5D5-CBA5AD631A9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3FE4E2A-CA29-597C-EE8B-57254BD5DB50}"/>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2570801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A1B55E-548E-37B4-4ECF-8615F7C1ED9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CFEBD4D4-13AE-90C0-06CE-9B6F4C4907D6}"/>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4" name="Platshållare för sidfot 3">
            <a:extLst>
              <a:ext uri="{FF2B5EF4-FFF2-40B4-BE49-F238E27FC236}">
                <a16:creationId xmlns:a16="http://schemas.microsoft.com/office/drawing/2014/main" id="{43903AC2-9EBB-04E7-F7C6-F12A3B0F234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2BD01866-5553-15C8-C30D-C3DB05385390}"/>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1972950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ED24577-B408-9258-9AC6-731EF8C34F2E}"/>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3" name="Platshållare för sidfot 2">
            <a:extLst>
              <a:ext uri="{FF2B5EF4-FFF2-40B4-BE49-F238E27FC236}">
                <a16:creationId xmlns:a16="http://schemas.microsoft.com/office/drawing/2014/main" id="{9C71BAE7-DDC7-8762-94C1-43BCB9C70C37}"/>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8234A86D-2E4B-09D5-AB8B-C610746FA62C}"/>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2551373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E9631A-4FF3-58AD-554D-A4CAC02B009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C8366A4-37CD-66F6-2E0D-4666E96C6B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B48242B-8B13-3BC4-A339-15A679C9D3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5FF4069-B96E-F5A3-D925-5AE46D4B9F3B}"/>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6" name="Platshållare för sidfot 5">
            <a:extLst>
              <a:ext uri="{FF2B5EF4-FFF2-40B4-BE49-F238E27FC236}">
                <a16:creationId xmlns:a16="http://schemas.microsoft.com/office/drawing/2014/main" id="{13E0B761-B483-8DBA-E631-090EB0EED57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16172A7-30AD-E97A-6F11-7CBD33CDF12D}"/>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1624108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2EB234-44DC-4CDC-BA75-A46DAE09F55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D78873A-4C1B-7DA6-E988-114AE4EACB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07C23F0-D3B8-AE13-0A38-11BDBE6F15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870E4C1-F38E-A311-AB9A-4A76CA3F54AD}"/>
              </a:ext>
            </a:extLst>
          </p:cNvPr>
          <p:cNvSpPr>
            <a:spLocks noGrp="1"/>
          </p:cNvSpPr>
          <p:nvPr>
            <p:ph type="dt" sz="half" idx="10"/>
          </p:nvPr>
        </p:nvSpPr>
        <p:spPr/>
        <p:txBody>
          <a:bodyPr/>
          <a:lstStyle/>
          <a:p>
            <a:fld id="{D9F7574A-F4B4-A548-B4D2-4FE323CE514F}" type="datetimeFigureOut">
              <a:rPr lang="sv-SE" smtClean="0"/>
              <a:t>2025-09-30</a:t>
            </a:fld>
            <a:endParaRPr lang="sv-SE"/>
          </a:p>
        </p:txBody>
      </p:sp>
      <p:sp>
        <p:nvSpPr>
          <p:cNvPr id="6" name="Platshållare för sidfot 5">
            <a:extLst>
              <a:ext uri="{FF2B5EF4-FFF2-40B4-BE49-F238E27FC236}">
                <a16:creationId xmlns:a16="http://schemas.microsoft.com/office/drawing/2014/main" id="{70DA4C66-579D-D79C-2608-9B6E11B6DB7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508010B-3279-2524-857C-49800E082061}"/>
              </a:ext>
            </a:extLst>
          </p:cNvPr>
          <p:cNvSpPr>
            <a:spLocks noGrp="1"/>
          </p:cNvSpPr>
          <p:nvPr>
            <p:ph type="sldNum" sz="quarter" idx="12"/>
          </p:nvPr>
        </p:nvSpPr>
        <p:spPr/>
        <p:txBody>
          <a:bodyPr/>
          <a:lstStyle/>
          <a:p>
            <a:fld id="{4BB0864F-5DEE-B64F-B14E-609CF9A3A0E0}" type="slidenum">
              <a:rPr lang="sv-SE" smtClean="0"/>
              <a:t>‹#›</a:t>
            </a:fld>
            <a:endParaRPr lang="sv-SE"/>
          </a:p>
        </p:txBody>
      </p:sp>
    </p:spTree>
    <p:extLst>
      <p:ext uri="{BB962C8B-B14F-4D97-AF65-F5344CB8AC3E}">
        <p14:creationId xmlns:p14="http://schemas.microsoft.com/office/powerpoint/2010/main" val="3433295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CC83F6B-31BB-F577-B280-5A851ABFD9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EF5C962-61FA-C432-AC7F-5FC12ABFEC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29A7904-88AA-22FC-AD62-DE733325F3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9F7574A-F4B4-A548-B4D2-4FE323CE514F}" type="datetimeFigureOut">
              <a:rPr lang="sv-SE" smtClean="0"/>
              <a:t>2025-09-30</a:t>
            </a:fld>
            <a:endParaRPr lang="sv-SE"/>
          </a:p>
        </p:txBody>
      </p:sp>
      <p:sp>
        <p:nvSpPr>
          <p:cNvPr id="5" name="Platshållare för sidfot 4">
            <a:extLst>
              <a:ext uri="{FF2B5EF4-FFF2-40B4-BE49-F238E27FC236}">
                <a16:creationId xmlns:a16="http://schemas.microsoft.com/office/drawing/2014/main" id="{228EEAE3-D792-54E8-0673-BAB515949C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10C85DEC-B2F0-B2B4-7261-BC9CBE01F5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BB0864F-5DEE-B64F-B14E-609CF9A3A0E0}" type="slidenum">
              <a:rPr lang="sv-SE" smtClean="0"/>
              <a:t>‹#›</a:t>
            </a:fld>
            <a:endParaRPr lang="sv-SE"/>
          </a:p>
        </p:txBody>
      </p:sp>
    </p:spTree>
    <p:extLst>
      <p:ext uri="{BB962C8B-B14F-4D97-AF65-F5344CB8AC3E}">
        <p14:creationId xmlns:p14="http://schemas.microsoft.com/office/powerpoint/2010/main" val="2683947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BA2635-9C11-F14D-9813-91179272F009}"/>
              </a:ext>
            </a:extLst>
          </p:cNvPr>
          <p:cNvSpPr>
            <a:spLocks noGrp="1"/>
          </p:cNvSpPr>
          <p:nvPr>
            <p:ph type="ctrTitle"/>
          </p:nvPr>
        </p:nvSpPr>
        <p:spPr/>
        <p:txBody>
          <a:bodyPr>
            <a:normAutofit/>
          </a:bodyPr>
          <a:lstStyle/>
          <a:p>
            <a:r>
              <a:rPr lang="sv-SE" b="1" dirty="0"/>
              <a:t>Nyheter september 2025</a:t>
            </a:r>
            <a:br>
              <a:rPr lang="sv-SE" dirty="0"/>
            </a:br>
            <a:endParaRPr lang="sv-SE" dirty="0"/>
          </a:p>
        </p:txBody>
      </p:sp>
      <p:sp>
        <p:nvSpPr>
          <p:cNvPr id="3" name="Underrubrik 2">
            <a:extLst>
              <a:ext uri="{FF2B5EF4-FFF2-40B4-BE49-F238E27FC236}">
                <a16:creationId xmlns:a16="http://schemas.microsoft.com/office/drawing/2014/main" id="{D7A5A587-2D4B-254E-B9F7-C2FC317694A2}"/>
              </a:ext>
            </a:extLst>
          </p:cNvPr>
          <p:cNvSpPr>
            <a:spLocks noGrp="1"/>
          </p:cNvSpPr>
          <p:nvPr>
            <p:ph type="subTitle" idx="1"/>
          </p:nvPr>
        </p:nvSpPr>
        <p:spPr/>
        <p:txBody>
          <a:bodyPr/>
          <a:lstStyle/>
          <a:p>
            <a:r>
              <a:rPr lang="sv-SE" b="1" dirty="0"/>
              <a:t>Sveriges skolchefer</a:t>
            </a:r>
            <a:endParaRPr lang="sv-SE" dirty="0"/>
          </a:p>
        </p:txBody>
      </p:sp>
      <p:pic>
        <p:nvPicPr>
          <p:cNvPr id="4" name="Picture 4" descr="FSS2fär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5438" y="5715000"/>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0120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9B233-E8E9-6C2A-B5FF-274C6380B8E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1B8B430-C215-589B-5EA3-27F6118167A2}"/>
              </a:ext>
            </a:extLst>
          </p:cNvPr>
          <p:cNvSpPr>
            <a:spLocks noGrp="1"/>
          </p:cNvSpPr>
          <p:nvPr>
            <p:ph type="title"/>
          </p:nvPr>
        </p:nvSpPr>
        <p:spPr>
          <a:xfrm>
            <a:off x="838200" y="365124"/>
            <a:ext cx="10515600" cy="1463675"/>
          </a:xfrm>
        </p:spPr>
        <p:txBody>
          <a:bodyPr>
            <a:noAutofit/>
          </a:bodyPr>
          <a:lstStyle/>
          <a:p>
            <a:r>
              <a:rPr lang="sv-SE" b="1" dirty="0"/>
              <a:t>Resultat av Skolinspektionens  etableringskontroll</a:t>
            </a:r>
            <a:r>
              <a:rPr lang="sv-SE" dirty="0">
                <a:effectLst/>
              </a:rPr>
              <a:t> </a:t>
            </a:r>
            <a:r>
              <a:rPr lang="sv-SE" b="1" dirty="0">
                <a:effectLst/>
              </a:rPr>
              <a:t>2025</a:t>
            </a:r>
            <a:endParaRPr lang="sv-SE" b="1"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73CC5FB8-C4C9-7377-EE62-E3F602EE08E0}"/>
              </a:ext>
            </a:extLst>
          </p:cNvPr>
          <p:cNvSpPr>
            <a:spLocks noGrp="1"/>
          </p:cNvSpPr>
          <p:nvPr>
            <p:ph idx="1"/>
          </p:nvPr>
        </p:nvSpPr>
        <p:spPr>
          <a:xfrm>
            <a:off x="743608" y="1674421"/>
            <a:ext cx="10515600" cy="4643253"/>
          </a:xfrm>
        </p:spPr>
        <p:txBody>
          <a:bodyPr>
            <a:normAutofit/>
          </a:bodyPr>
          <a:lstStyle/>
          <a:p>
            <a:r>
              <a:rPr lang="sv-SE" dirty="0"/>
              <a:t>Innan en fristående skola får starta genomför Skolinspektionen en etableringskontroll för att se till att skolans huvudman har rätt förutsättningar för att bedriva verksamhet. </a:t>
            </a:r>
          </a:p>
          <a:p>
            <a:r>
              <a:rPr lang="sv-SE" dirty="0"/>
              <a:t>Inför höstterminen 2025 genomförde Skolinspektionen 31 kontroller på 31 skolenheter. 12 av de granskade skolenheterna hade brister, vilket motsvarar 39 procent av skolenheterna.  </a:t>
            </a:r>
          </a:p>
          <a:p>
            <a:r>
              <a:rPr lang="sv-SE" dirty="0"/>
              <a:t>I ett fall har Skolinspektionen återkallat tillståndet eftersom huvudmannen saknat tillräckliga ekonomiska förutsättningar att bedriva verksamheten i enlighet med skollagens krav. </a:t>
            </a: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806967D8-6120-78D8-BA0B-5253D757AF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45E5C206-83EB-7FDE-BABE-497332FDDE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0486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1F3C4-14EE-C1EE-60B9-0F6967F0E30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4321FF7-EEAE-2D60-E474-2E1F0B437253}"/>
              </a:ext>
            </a:extLst>
          </p:cNvPr>
          <p:cNvSpPr>
            <a:spLocks noGrp="1"/>
          </p:cNvSpPr>
          <p:nvPr>
            <p:ph type="title"/>
          </p:nvPr>
        </p:nvSpPr>
        <p:spPr>
          <a:xfrm>
            <a:off x="838200" y="365124"/>
            <a:ext cx="10515600" cy="1463675"/>
          </a:xfrm>
        </p:spPr>
        <p:txBody>
          <a:bodyPr>
            <a:noAutofit/>
          </a:bodyPr>
          <a:lstStyle/>
          <a:p>
            <a:r>
              <a:rPr lang="sv-SE" b="1" dirty="0"/>
              <a:t>Oreflekterat användande av engelska i undervisningen</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F06B10B-1FA4-7B60-2CC7-57D9E381117B}"/>
              </a:ext>
            </a:extLst>
          </p:cNvPr>
          <p:cNvSpPr>
            <a:spLocks noGrp="1"/>
          </p:cNvSpPr>
          <p:nvPr>
            <p:ph idx="1"/>
          </p:nvPr>
        </p:nvSpPr>
        <p:spPr>
          <a:xfrm>
            <a:off x="743608" y="1674421"/>
            <a:ext cx="10515600" cy="4643253"/>
          </a:xfrm>
        </p:spPr>
        <p:txBody>
          <a:bodyPr>
            <a:normAutofit/>
          </a:bodyPr>
          <a:lstStyle/>
          <a:p>
            <a:pPr marL="0" indent="0">
              <a:buNone/>
            </a:pPr>
            <a:endParaRPr lang="sv-SE" dirty="0"/>
          </a:p>
          <a:p>
            <a:pPr marL="0" indent="0">
              <a:buNone/>
            </a:pPr>
            <a:r>
              <a:rPr lang="sv-SE" dirty="0"/>
              <a:t>”Skolinspektionen har granskat kvaliteten i undervisningen när den bedrivs på engelska i andra ämnen än språk. </a:t>
            </a:r>
          </a:p>
          <a:p>
            <a:pPr marL="0" indent="0">
              <a:buNone/>
            </a:pPr>
            <a:r>
              <a:rPr lang="sv-SE" dirty="0"/>
              <a:t>Granskningen har gjorts på 30 grundskolor med årskurs 7–9 som har tillstånd från Skolinspektionen att anordna delar av undervisningen på engelska.</a:t>
            </a:r>
          </a:p>
          <a:p>
            <a:pPr marL="0" indent="0">
              <a:buNone/>
            </a:pPr>
            <a:r>
              <a:rPr lang="sv-SE" dirty="0"/>
              <a:t>På endast 3 av de 30 skolorna bedömdes undervisningen hålla hög kvalitet.”</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A0A60040-CC09-C5EB-AF6C-6548A4D678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EF4118E6-B11E-5A4D-A969-F5A921A0AF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363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7891D-DE7C-74E9-EA3A-80E1CA8B35B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6939CCA-83BB-C565-CCA4-43541910267E}"/>
              </a:ext>
            </a:extLst>
          </p:cNvPr>
          <p:cNvSpPr>
            <a:spLocks noGrp="1"/>
          </p:cNvSpPr>
          <p:nvPr>
            <p:ph type="title"/>
          </p:nvPr>
        </p:nvSpPr>
        <p:spPr>
          <a:xfrm>
            <a:off x="838200" y="365124"/>
            <a:ext cx="10515600" cy="1463675"/>
          </a:xfrm>
        </p:spPr>
        <p:txBody>
          <a:bodyPr>
            <a:noAutofit/>
          </a:bodyPr>
          <a:lstStyle/>
          <a:p>
            <a:r>
              <a:rPr lang="sv-SE" b="1" dirty="0"/>
              <a:t>Många elever får fortfarande inte rätt stöd i rätt tid</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795FA12-6D58-0F3B-16CF-EC24EDC51042}"/>
              </a:ext>
            </a:extLst>
          </p:cNvPr>
          <p:cNvSpPr>
            <a:spLocks noGrp="1"/>
          </p:cNvSpPr>
          <p:nvPr>
            <p:ph idx="1"/>
          </p:nvPr>
        </p:nvSpPr>
        <p:spPr>
          <a:xfrm>
            <a:off x="743608" y="1674421"/>
            <a:ext cx="10515600" cy="4643253"/>
          </a:xfrm>
        </p:spPr>
        <p:txBody>
          <a:bodyPr>
            <a:normAutofit/>
          </a:bodyPr>
          <a:lstStyle/>
          <a:p>
            <a:pPr marL="0" indent="0">
              <a:buNone/>
            </a:pPr>
            <a:r>
              <a:rPr lang="sv-SE" dirty="0"/>
              <a:t>”Ett kapitel i Skolinspektionens årsrapport med iakttagelser från 2024 visar på stora skillnader i hur skolor identifierar behov och organiserar stödinsatser.  </a:t>
            </a:r>
          </a:p>
          <a:p>
            <a:pPr marL="0" indent="0">
              <a:buNone/>
            </a:pPr>
            <a:r>
              <a:rPr lang="sv-SE" dirty="0"/>
              <a:t>”Skolinspektionen konstaterar att garantin för tidiga stödinsatser inte har lett till att fler elever får hjälp i språk och matematik. Trots garantins syfte är det tvärtom färre elever som får stödinsatser nu än innan den trädde i kraft. </a:t>
            </a:r>
          </a:p>
          <a:p>
            <a:pPr marL="0" indent="0">
              <a:buNone/>
            </a:pPr>
            <a:r>
              <a:rPr lang="sv-SE" dirty="0"/>
              <a:t>En bidragande orsak är att skolors tolkning av regelverket varierar. Många upplever gränserna mellan ledning och stimulans, extra anpassningar och särskilt stöd som otydliga.”</a:t>
            </a:r>
          </a:p>
          <a:p>
            <a:pPr marL="0" indent="0">
              <a:buNone/>
            </a:pPr>
            <a:endParaRPr lang="sv-SE" dirty="0"/>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D2DDBBAE-C732-0A8B-A08C-EFF0F461CE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7D05C090-4ACF-79F0-606D-F92316871A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3146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F1ADA9-1E1B-13FB-6615-844D245A8484}"/>
              </a:ext>
            </a:extLst>
          </p:cNvPr>
          <p:cNvSpPr>
            <a:spLocks noGrp="1"/>
          </p:cNvSpPr>
          <p:nvPr>
            <p:ph type="ctrTitle"/>
          </p:nvPr>
        </p:nvSpPr>
        <p:spPr/>
        <p:txBody>
          <a:bodyPr/>
          <a:lstStyle/>
          <a:p>
            <a:endParaRPr lang="sv-SE"/>
          </a:p>
        </p:txBody>
      </p:sp>
      <p:sp>
        <p:nvSpPr>
          <p:cNvPr id="3" name="Underrubrik 2">
            <a:extLst>
              <a:ext uri="{FF2B5EF4-FFF2-40B4-BE49-F238E27FC236}">
                <a16:creationId xmlns:a16="http://schemas.microsoft.com/office/drawing/2014/main" id="{F4266172-D5CC-8DCC-2B79-EE1B61C6CA82}"/>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3859006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67ADC-49C7-9E06-F972-FBE4D754226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EBAC377-F27E-0D12-597B-A7AB3753573E}"/>
              </a:ext>
            </a:extLst>
          </p:cNvPr>
          <p:cNvSpPr>
            <a:spLocks noGrp="1"/>
          </p:cNvSpPr>
          <p:nvPr>
            <p:ph type="title"/>
          </p:nvPr>
        </p:nvSpPr>
        <p:spPr>
          <a:xfrm>
            <a:off x="838200" y="365124"/>
            <a:ext cx="10515600" cy="1463675"/>
          </a:xfrm>
        </p:spPr>
        <p:txBody>
          <a:bodyPr>
            <a:noAutofit/>
          </a:bodyPr>
          <a:lstStyle/>
          <a:p>
            <a:r>
              <a:rPr lang="sv-SE" b="1" dirty="0">
                <a:ea typeface="Times New Roman" panose="02020603050405020304" pitchFamily="18" charset="0"/>
                <a:cs typeface="Calibri" panose="020F0502020204030204" pitchFamily="34" charset="0"/>
              </a:rPr>
              <a:t>Regeringens</a:t>
            </a:r>
            <a:r>
              <a:rPr lang="sv-SE" b="1" dirty="0">
                <a:effectLst/>
                <a:ea typeface="Times New Roman" panose="02020603050405020304" pitchFamily="18" charset="0"/>
                <a:cs typeface="Calibri" panose="020F0502020204030204" pitchFamily="34" charset="0"/>
              </a:rPr>
              <a:t> budgetförslag 2026</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D0BB85F2-CC59-A2A3-7E4F-499A43F8A4F6}"/>
              </a:ext>
            </a:extLst>
          </p:cNvPr>
          <p:cNvSpPr>
            <a:spLocks noGrp="1"/>
          </p:cNvSpPr>
          <p:nvPr>
            <p:ph idx="1"/>
          </p:nvPr>
        </p:nvSpPr>
        <p:spPr>
          <a:xfrm>
            <a:off x="743608" y="1472540"/>
            <a:ext cx="10515600" cy="5020335"/>
          </a:xfrm>
        </p:spPr>
        <p:txBody>
          <a:bodyPr>
            <a:normAutofit fontScale="85000" lnSpcReduction="20000"/>
          </a:bodyPr>
          <a:lstStyle/>
          <a:p>
            <a:pPr marL="0" indent="0">
              <a:buNone/>
            </a:pPr>
            <a:r>
              <a:rPr lang="sv-SE" dirty="0"/>
              <a:t>Regeringen föreslår ingen ökning av de generella bidragen till kommunerna.</a:t>
            </a:r>
          </a:p>
          <a:p>
            <a:pPr marL="0" indent="0">
              <a:buNone/>
            </a:pPr>
            <a:r>
              <a:rPr lang="sv-SE" dirty="0"/>
              <a:t>De riktade statsbidragen till förskolan och skolan för 2026 är:</a:t>
            </a:r>
          </a:p>
          <a:p>
            <a:pPr lvl="0"/>
            <a:r>
              <a:rPr lang="sv-SE" b="1" dirty="0"/>
              <a:t>1,8 miljarder</a:t>
            </a:r>
            <a:r>
              <a:rPr lang="sv-SE" dirty="0"/>
              <a:t> kronor till Kunskapsbidraget.</a:t>
            </a:r>
          </a:p>
          <a:p>
            <a:pPr lvl="0"/>
            <a:r>
              <a:rPr lang="sv-SE" b="1" dirty="0"/>
              <a:t>500 miljone</a:t>
            </a:r>
            <a:r>
              <a:rPr lang="sv-SE" dirty="0"/>
              <a:t>r kronor till kvalitetshöjande åtgärder i förskolan.</a:t>
            </a:r>
          </a:p>
          <a:p>
            <a:pPr lvl="0"/>
            <a:r>
              <a:rPr lang="sv-SE" b="1" dirty="0"/>
              <a:t>300 miljoner kronor</a:t>
            </a:r>
            <a:r>
              <a:rPr lang="sv-SE" dirty="0"/>
              <a:t> till säkerhet i skolan.</a:t>
            </a:r>
          </a:p>
          <a:p>
            <a:pPr lvl="0"/>
            <a:r>
              <a:rPr lang="sv-SE" b="1" dirty="0"/>
              <a:t>120,4 miljoner kronor</a:t>
            </a:r>
            <a:r>
              <a:rPr lang="sv-SE" dirty="0"/>
              <a:t> till stärkt trygghet och </a:t>
            </a:r>
            <a:r>
              <a:rPr lang="sv-SE" dirty="0" err="1"/>
              <a:t>studiero</a:t>
            </a:r>
            <a:r>
              <a:rPr lang="sv-SE" dirty="0"/>
              <a:t>.</a:t>
            </a:r>
          </a:p>
          <a:p>
            <a:pPr lvl="0"/>
            <a:r>
              <a:rPr lang="sv-SE" b="1" dirty="0"/>
              <a:t>40 miljoner kronor</a:t>
            </a:r>
            <a:r>
              <a:rPr lang="sv-SE" dirty="0"/>
              <a:t> till Skolverket för nya läroplaner.</a:t>
            </a:r>
          </a:p>
          <a:p>
            <a:pPr lvl="0"/>
            <a:r>
              <a:rPr lang="sv-SE" b="1" dirty="0"/>
              <a:t>24,9 miljoner kronor</a:t>
            </a:r>
            <a:r>
              <a:rPr lang="sv-SE" dirty="0"/>
              <a:t> till Skolverket för nytt betygssystem.</a:t>
            </a:r>
          </a:p>
          <a:p>
            <a:pPr lvl="0"/>
            <a:r>
              <a:rPr lang="sv-SE" b="1" dirty="0"/>
              <a:t>40 miljoner kronor</a:t>
            </a:r>
            <a:r>
              <a:rPr lang="sv-SE" dirty="0"/>
              <a:t> till läsfrämjande verksamhet i Folkbiblioteken.</a:t>
            </a:r>
          </a:p>
          <a:p>
            <a:pPr lvl="0"/>
            <a:r>
              <a:rPr lang="sv-SE" b="1" dirty="0"/>
              <a:t>200 miljoner kronor</a:t>
            </a:r>
            <a:r>
              <a:rPr lang="sv-SE" dirty="0"/>
              <a:t> för mer personal i elevhälsan.</a:t>
            </a:r>
          </a:p>
          <a:p>
            <a:pPr lvl="0"/>
            <a:r>
              <a:rPr lang="sv-SE" b="1" dirty="0"/>
              <a:t>95 miljoner kronor</a:t>
            </a:r>
            <a:r>
              <a:rPr lang="sv-SE" dirty="0"/>
              <a:t> till mobilfri skola.</a:t>
            </a:r>
          </a:p>
          <a:p>
            <a:r>
              <a:rPr lang="sv-SE" dirty="0"/>
              <a:t>Regeringen föreslår också </a:t>
            </a:r>
            <a:r>
              <a:rPr lang="sv-SE" b="1" dirty="0"/>
              <a:t>1 miljard</a:t>
            </a:r>
            <a:r>
              <a:rPr lang="sv-SE" dirty="0"/>
              <a:t> </a:t>
            </a:r>
            <a:r>
              <a:rPr lang="sv-SE" b="1" dirty="0"/>
              <a:t>kronor</a:t>
            </a:r>
            <a:r>
              <a:rPr lang="sv-SE" dirty="0"/>
              <a:t> till sänkta avgifter</a:t>
            </a:r>
          </a:p>
          <a:p>
            <a:r>
              <a:rPr lang="sv-SE" dirty="0"/>
              <a:t> i förskolan.</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BA49BBF7-9313-CA18-4FCC-F5A7D5F6AC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4B720B1B-2394-C495-2F3A-9057021820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874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3ADCC-BD73-8882-9235-4C675444C38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B3FCB57-BBC3-760F-D2E4-33D366EB4842}"/>
              </a:ext>
            </a:extLst>
          </p:cNvPr>
          <p:cNvSpPr>
            <a:spLocks noGrp="1"/>
          </p:cNvSpPr>
          <p:nvPr>
            <p:ph type="title"/>
          </p:nvPr>
        </p:nvSpPr>
        <p:spPr>
          <a:xfrm>
            <a:off x="838200" y="365124"/>
            <a:ext cx="10515600" cy="1463675"/>
          </a:xfrm>
        </p:spPr>
        <p:txBody>
          <a:bodyPr>
            <a:noAutofit/>
          </a:bodyPr>
          <a:lstStyle/>
          <a:p>
            <a:r>
              <a:rPr lang="sv-SE" b="1" dirty="0"/>
              <a:t>Reglering av lärarnas undervisningstid</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69F66812-EFAC-09FF-1FA4-87EADD4E4C4B}"/>
              </a:ext>
            </a:extLst>
          </p:cNvPr>
          <p:cNvSpPr>
            <a:spLocks noGrp="1"/>
          </p:cNvSpPr>
          <p:nvPr>
            <p:ph idx="1"/>
          </p:nvPr>
        </p:nvSpPr>
        <p:spPr>
          <a:xfrm>
            <a:off x="743608" y="1674421"/>
            <a:ext cx="10515600" cy="4643253"/>
          </a:xfrm>
        </p:spPr>
        <p:txBody>
          <a:bodyPr>
            <a:normAutofit/>
          </a:bodyPr>
          <a:lstStyle/>
          <a:p>
            <a:r>
              <a:rPr lang="sv-SE" dirty="0"/>
              <a:t>Regeringen föreslår att tiden för lärares och förskollärares undervisningsuppdrag ska regleras från och med 2027. Det innebär att det ska sättas en högsta gräns för hur många undervisningstimmar en lärare kan ha. </a:t>
            </a:r>
          </a:p>
          <a:p>
            <a:r>
              <a:rPr lang="sv-SE" dirty="0"/>
              <a:t>Det ska också finnas en lägsta gräns för hur mycket tid en förskollärare eller lärare ska ha för att planera och följa upp sin undervisning.</a:t>
            </a:r>
          </a:p>
          <a:p>
            <a:r>
              <a:rPr lang="sv-SE" dirty="0"/>
              <a:t>För regleringen av undervisningen avsätts cirka 1,3 miljarder kronor för 2027 (halvårseffekt) och cirka 2,6 miljarder kronor från 2028.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D2D692A-F54C-29C1-C649-1BB2B8EACA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0D92EE8C-8B47-B235-492C-4F3E837205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3782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F4ABD-4EB2-9BFC-336C-8EE6E3C46B2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F73AFA1-6CDA-D903-13C3-3B8F64C2988C}"/>
              </a:ext>
            </a:extLst>
          </p:cNvPr>
          <p:cNvSpPr>
            <a:spLocks noGrp="1"/>
          </p:cNvSpPr>
          <p:nvPr>
            <p:ph type="title"/>
          </p:nvPr>
        </p:nvSpPr>
        <p:spPr>
          <a:xfrm>
            <a:off x="838200" y="365124"/>
            <a:ext cx="10515600" cy="1463675"/>
          </a:xfrm>
        </p:spPr>
        <p:txBody>
          <a:bodyPr>
            <a:noAutofit/>
          </a:bodyPr>
          <a:lstStyle/>
          <a:p>
            <a:r>
              <a:rPr lang="sv-SE" b="1" dirty="0">
                <a:effectLst/>
                <a:ea typeface="Times New Roman" panose="02020603050405020304" pitchFamily="18" charset="0"/>
                <a:cs typeface="Calibri" panose="020F0502020204030204" pitchFamily="34" charset="0"/>
              </a:rPr>
              <a:t>Sa</a:t>
            </a:r>
            <a:r>
              <a:rPr lang="sv-SE" b="1" dirty="0">
                <a:ea typeface="Times New Roman" panose="02020603050405020304" pitchFamily="18" charset="0"/>
                <a:cs typeface="Calibri" panose="020F0502020204030204" pitchFamily="34" charset="0"/>
              </a:rPr>
              <a:t>tsning på tester och stödundervisning</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948E01FA-F773-B724-110F-4BE5A75A6372}"/>
              </a:ext>
            </a:extLst>
          </p:cNvPr>
          <p:cNvSpPr>
            <a:spLocks noGrp="1"/>
          </p:cNvSpPr>
          <p:nvPr>
            <p:ph idx="1"/>
          </p:nvPr>
        </p:nvSpPr>
        <p:spPr>
          <a:xfrm>
            <a:off x="743608" y="1935678"/>
            <a:ext cx="10515600" cy="4381996"/>
          </a:xfrm>
        </p:spPr>
        <p:txBody>
          <a:bodyPr>
            <a:normAutofit/>
          </a:bodyPr>
          <a:lstStyle/>
          <a:p>
            <a:r>
              <a:rPr lang="sv-SE" dirty="0"/>
              <a:t>Regeringen föreslår en satsning på stödundervisning från och med 2028. Kostnaden uppgår till cirka 570 miljoner kronor 2028 (halvårseffekt) och 1 140 miljoner kronor från och med 2029.</a:t>
            </a:r>
          </a:p>
          <a:p>
            <a:r>
              <a:rPr lang="sv-SE" dirty="0"/>
              <a:t>Dessutom föreslår regeringen att obligatoriska standardiserade tester ska införas. Testerna kan bidra till att tidigt identifiera elever som behöver stödinsatser, däribland stödundervisning. </a:t>
            </a:r>
          </a:p>
          <a:p>
            <a:r>
              <a:rPr lang="sv-SE" dirty="0"/>
              <a:t>I samband med detta kommer regeringen även att gå vidare med att avskaffa de nationella proven i årskurs 3 i grundskolan och årskurs 4 i specialskolan.</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5B48F73D-DC94-C45C-51B6-595054F12E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588FB29B-4110-3769-2CBE-B30CC8EDCA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7923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20B48-1DF4-EE78-271B-3F1CE1B221D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70247E3-69FF-374E-6184-361592FE3008}"/>
              </a:ext>
            </a:extLst>
          </p:cNvPr>
          <p:cNvSpPr>
            <a:spLocks noGrp="1"/>
          </p:cNvSpPr>
          <p:nvPr>
            <p:ph type="title"/>
          </p:nvPr>
        </p:nvSpPr>
        <p:spPr>
          <a:xfrm>
            <a:off x="838200" y="365124"/>
            <a:ext cx="10515600" cy="1463675"/>
          </a:xfrm>
        </p:spPr>
        <p:txBody>
          <a:bodyPr>
            <a:noAutofit/>
          </a:bodyPr>
          <a:lstStyle/>
          <a:p>
            <a:r>
              <a:rPr lang="sv-SE" b="1" dirty="0"/>
              <a:t>Förändringar för </a:t>
            </a:r>
            <a:r>
              <a:rPr lang="sv-SE" b="1" dirty="0" err="1"/>
              <a:t>sfi</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A3EE33B6-AD6A-E63D-E339-7B43020056EB}"/>
              </a:ext>
            </a:extLst>
          </p:cNvPr>
          <p:cNvSpPr>
            <a:spLocks noGrp="1"/>
          </p:cNvSpPr>
          <p:nvPr>
            <p:ph idx="1"/>
          </p:nvPr>
        </p:nvSpPr>
        <p:spPr>
          <a:xfrm>
            <a:off x="743608" y="1674421"/>
            <a:ext cx="10515600" cy="4643253"/>
          </a:xfrm>
        </p:spPr>
        <p:txBody>
          <a:bodyPr>
            <a:normAutofit fontScale="77500" lnSpcReduction="20000"/>
          </a:bodyPr>
          <a:lstStyle/>
          <a:p>
            <a:pPr marL="0" indent="0">
              <a:buNone/>
            </a:pPr>
            <a:r>
              <a:rPr lang="sv-SE" dirty="0"/>
              <a:t>I en proposition föreslår regeringen en rad förändringar för </a:t>
            </a:r>
            <a:r>
              <a:rPr lang="sv-SE" dirty="0" err="1"/>
              <a:t>sfi</a:t>
            </a:r>
            <a:r>
              <a:rPr lang="sv-SE" dirty="0"/>
              <a:t>. Förslagen innebär bland annat att:</a:t>
            </a:r>
          </a:p>
          <a:p>
            <a:pPr lvl="0"/>
            <a:r>
              <a:rPr lang="sv-SE" dirty="0"/>
              <a:t>Rätten att delta i </a:t>
            </a:r>
            <a:r>
              <a:rPr lang="sv-SE" dirty="0" err="1"/>
              <a:t>sfi</a:t>
            </a:r>
            <a:r>
              <a:rPr lang="sv-SE" dirty="0"/>
              <a:t> ska gälla i tre år från den tidpunkt då personen för första gången togs emot till utbildningen, med vissa möjligheter till förlängning.</a:t>
            </a:r>
          </a:p>
          <a:p>
            <a:pPr lvl="0"/>
            <a:r>
              <a:rPr lang="sv-SE" dirty="0"/>
              <a:t>Huvudmannen ska kunna bedöma om en elev har särskilda skäl att få ett beslut om förlängning av tiden att läsa </a:t>
            </a:r>
            <a:r>
              <a:rPr lang="sv-SE" dirty="0" err="1"/>
              <a:t>sfi</a:t>
            </a:r>
            <a:r>
              <a:rPr lang="sv-SE" dirty="0"/>
              <a:t>, efter att treårs-perioden har löpt ut. Förlängningen ska kunna göras för högst sex månader i taget och som längst kunna vara ytterligare tre år.</a:t>
            </a:r>
          </a:p>
          <a:p>
            <a:pPr lvl="0"/>
            <a:r>
              <a:rPr lang="sv-SE" dirty="0"/>
              <a:t>När en elev tas emot till </a:t>
            </a:r>
            <a:r>
              <a:rPr lang="sv-SE" dirty="0" err="1"/>
              <a:t>sfi</a:t>
            </a:r>
            <a:r>
              <a:rPr lang="sv-SE" dirty="0"/>
              <a:t> ska elevens kunskaper bedömas, om en sådan bedömning inte är uppenbart onödig. Resultatet av bedömningen ska ligga till grund för den individuella studieplanen.</a:t>
            </a:r>
          </a:p>
          <a:p>
            <a:pPr lvl="0"/>
            <a:r>
              <a:rPr lang="sv-SE" dirty="0"/>
              <a:t>Den individuella studieplanen för en elev i </a:t>
            </a:r>
            <a:r>
              <a:rPr lang="sv-SE" dirty="0" err="1"/>
              <a:t>sfi</a:t>
            </a:r>
            <a:r>
              <a:rPr lang="sv-SE" dirty="0"/>
              <a:t> ska innehålla en uppgift om den tidpunkt då eleven för första gången togs emot till utbildningen. Om eleven övergår till </a:t>
            </a:r>
            <a:r>
              <a:rPr lang="sv-SE" dirty="0" err="1"/>
              <a:t>sfi</a:t>
            </a:r>
            <a:r>
              <a:rPr lang="sv-SE" dirty="0"/>
              <a:t> hos en annan huvudman ska den huvudman som eleven lämnar överlämna en kopia av elevens individuella studieplan till den mottagande huvudmannen.</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FBD6BF0-4E0D-F1D6-8EF9-6E58165EC2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71C94594-641E-7895-ED04-80325FB0E9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672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DB2A7-4B30-DAB8-CE35-39DC4094E89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CAEF7C5-FBA2-025B-45C5-E2852A104377}"/>
              </a:ext>
            </a:extLst>
          </p:cNvPr>
          <p:cNvSpPr>
            <a:spLocks noGrp="1"/>
          </p:cNvSpPr>
          <p:nvPr>
            <p:ph type="title"/>
          </p:nvPr>
        </p:nvSpPr>
        <p:spPr>
          <a:xfrm>
            <a:off x="838200" y="365124"/>
            <a:ext cx="10515600" cy="1463675"/>
          </a:xfrm>
        </p:spPr>
        <p:txBody>
          <a:bodyPr>
            <a:noAutofit/>
          </a:bodyPr>
          <a:lstStyle/>
          <a:p>
            <a:r>
              <a:rPr lang="sv-SE" b="1" dirty="0"/>
              <a:t>Insatser för att förebygga kriminalitet hos barn och unga</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38408798-5628-B730-8848-7CE653369E9F}"/>
              </a:ext>
            </a:extLst>
          </p:cNvPr>
          <p:cNvSpPr>
            <a:spLocks noGrp="1"/>
          </p:cNvSpPr>
          <p:nvPr>
            <p:ph idx="1"/>
          </p:nvPr>
        </p:nvSpPr>
        <p:spPr>
          <a:xfrm>
            <a:off x="743608" y="1674421"/>
            <a:ext cx="10515600" cy="4643253"/>
          </a:xfrm>
        </p:spPr>
        <p:txBody>
          <a:bodyPr>
            <a:normAutofit/>
          </a:bodyPr>
          <a:lstStyle/>
          <a:p>
            <a:r>
              <a:rPr lang="sv-SE" dirty="0"/>
              <a:t>I budgetpropositionen för 2026 satsar regeringen på det förebyggande arbetet riktat mot barn och unga i risk för kriminalitet. Regeringen satsar bland annat på Statens institutionsstyrelse, skolsociala team, och att ge nya verktyg till socialtjänsten. </a:t>
            </a:r>
          </a:p>
          <a:p>
            <a:r>
              <a:rPr lang="sv-SE" dirty="0"/>
              <a:t>Skolsociala team är ett sätt för skolan och socialtjänsten att samverka för att bidra till trygghet och </a:t>
            </a:r>
            <a:r>
              <a:rPr lang="sv-SE" dirty="0" err="1"/>
              <a:t>studiero</a:t>
            </a:r>
            <a:r>
              <a:rPr lang="sv-SE" dirty="0"/>
              <a:t> i skolan, ökad skolnärvaro och att elever får stöd i ett tidigt skede. Regeringen föreslår att dessa insatser stärks med 100 miljoner kronor under 2026.  Totalt kommer alla insatser att kosta 972 miljoner kronor för 2026.</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5ABAF20B-C259-0DD4-6837-2FA1549409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BE1EC9DC-7352-9E71-31A3-DC5FDE1C4D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0272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C60E1-103F-EAB6-DC43-38FE5794403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9C6407C-A8F6-8A6C-585C-9A157DFFF2C0}"/>
              </a:ext>
            </a:extLst>
          </p:cNvPr>
          <p:cNvSpPr>
            <a:spLocks noGrp="1"/>
          </p:cNvSpPr>
          <p:nvPr>
            <p:ph type="title"/>
          </p:nvPr>
        </p:nvSpPr>
        <p:spPr>
          <a:xfrm>
            <a:off x="838200" y="365124"/>
            <a:ext cx="10515600" cy="1463675"/>
          </a:xfrm>
        </p:spPr>
        <p:txBody>
          <a:bodyPr>
            <a:noAutofit/>
          </a:bodyPr>
          <a:lstStyle/>
          <a:p>
            <a:r>
              <a:rPr lang="sv-SE" b="1" dirty="0"/>
              <a:t>Marginell förändring av gymnasiebehörigheten</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CE3DDFC-880B-7619-4A6D-372B9EB87700}"/>
              </a:ext>
            </a:extLst>
          </p:cNvPr>
          <p:cNvSpPr>
            <a:spLocks noGrp="1"/>
          </p:cNvSpPr>
          <p:nvPr>
            <p:ph idx="1"/>
          </p:nvPr>
        </p:nvSpPr>
        <p:spPr>
          <a:xfrm>
            <a:off x="743608" y="1674421"/>
            <a:ext cx="10515600" cy="4643253"/>
          </a:xfrm>
        </p:spPr>
        <p:txBody>
          <a:bodyPr>
            <a:normAutofit fontScale="85000" lnSpcReduction="20000"/>
          </a:bodyPr>
          <a:lstStyle/>
          <a:p>
            <a:r>
              <a:rPr lang="sv-SE" dirty="0"/>
              <a:t>Av eleverna som gick ut grundskolan i våras var 84,1 procent behöriga till gymnasiet jämfört med 83,7 procent av eleverna som gick ut grundskolan våren 2024. De 15,9 procent som saknade behörighet för ett nationellt gymnasieprogram motsvarar nästan 19 700 elever.  </a:t>
            </a:r>
          </a:p>
          <a:p>
            <a:r>
              <a:rPr lang="sv-SE" dirty="0"/>
              <a:t>Behörigheten har ökat bland utlandsfödda elever och störst förändring syns för de elever som har invandrat före skolstart.  </a:t>
            </a:r>
          </a:p>
          <a:p>
            <a:r>
              <a:rPr lang="sv-SE" dirty="0"/>
              <a:t>Samtidigt har andelen behöriga minskat marginellt för elever med svensk bakgrund och bland elever med utländsk bakgrund som är födda i Sverige. </a:t>
            </a:r>
          </a:p>
          <a:p>
            <a:r>
              <a:rPr lang="sv-SE" dirty="0"/>
              <a:t>Den trend som synts under de senaste läsåren, att skillnaden mellan flickors och pojkars betygsresultat har minskat, syns även i årets resultat.  </a:t>
            </a:r>
          </a:p>
          <a:p>
            <a:r>
              <a:rPr lang="sv-SE" dirty="0"/>
              <a:t>Av vårens niondeklassare var 87,3 procent av flickorna med svensk bakgrund och 87,8 procent av pojkarna med svensk bakgrund behöriga till ett nationellt program. För elever med utländsk bakgrund var 77,0 av flickorna och 73,5 av pojkarna behöriga till ett nationellt gymnasieprogram.</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7E3064D8-E1DF-5C98-B708-8441B8D833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D2E24083-5A36-084A-194A-FBDC297D54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884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F665E-F8A4-7B0C-3DA0-FF800B5F962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F76D72A-B1EC-E69D-33CB-06CA561D0F5A}"/>
              </a:ext>
            </a:extLst>
          </p:cNvPr>
          <p:cNvSpPr>
            <a:spLocks noGrp="1"/>
          </p:cNvSpPr>
          <p:nvPr>
            <p:ph type="title"/>
          </p:nvPr>
        </p:nvSpPr>
        <p:spPr>
          <a:xfrm>
            <a:off x="838200" y="365124"/>
            <a:ext cx="10515600" cy="1463675"/>
          </a:xfrm>
        </p:spPr>
        <p:txBody>
          <a:bodyPr>
            <a:noAutofit/>
          </a:bodyPr>
          <a:lstStyle/>
          <a:p>
            <a:r>
              <a:rPr lang="sv-SE" b="1" dirty="0"/>
              <a:t>Elever i glesbygd får inte samma möjlighet till en likvärdig utbildning</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9F2C07F-3CEC-8D4D-6CD6-F86493645440}"/>
              </a:ext>
            </a:extLst>
          </p:cNvPr>
          <p:cNvSpPr>
            <a:spLocks noGrp="1"/>
          </p:cNvSpPr>
          <p:nvPr>
            <p:ph idx="1"/>
          </p:nvPr>
        </p:nvSpPr>
        <p:spPr>
          <a:xfrm>
            <a:off x="743608" y="1674421"/>
            <a:ext cx="10515600" cy="4643253"/>
          </a:xfrm>
        </p:spPr>
        <p:txBody>
          <a:bodyPr>
            <a:normAutofit/>
          </a:bodyPr>
          <a:lstStyle/>
          <a:p>
            <a:pPr marL="0" indent="0">
              <a:buNone/>
            </a:pPr>
            <a:r>
              <a:rPr lang="sv-SE" dirty="0"/>
              <a:t>En rapport från Skolverket visar att glesbygdskommuner har sämre förutsättningar att ge elever en likvärdig utbildning, jämfört med andra kommuner. </a:t>
            </a:r>
          </a:p>
          <a:p>
            <a:pPr marL="0" indent="0">
              <a:buNone/>
            </a:pPr>
            <a:r>
              <a:rPr lang="sv-SE" dirty="0"/>
              <a:t>Det beror bland annat på svårigheter att rekrytera behöriga lärare och att lärarbehörigheten är lägre. </a:t>
            </a:r>
          </a:p>
          <a:p>
            <a:pPr marL="0" indent="0">
              <a:buNone/>
            </a:pPr>
            <a:r>
              <a:rPr lang="sv-SE" dirty="0"/>
              <a:t>Höga kostnader för små skolor gör det svårare för glesbygdskommuner att fördela skolpengen utifrån elevernas behov.</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5D2AAA0D-5259-4ED3-573A-D70541BDBB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0FCA9953-F034-D758-7292-6B003A0D35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6563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5F5D8-9C40-C7B4-5AFA-E09458AB636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D3C4D44-AF7C-E2A9-21A6-47989B465331}"/>
              </a:ext>
            </a:extLst>
          </p:cNvPr>
          <p:cNvSpPr>
            <a:spLocks noGrp="1"/>
          </p:cNvSpPr>
          <p:nvPr>
            <p:ph type="title"/>
          </p:nvPr>
        </p:nvSpPr>
        <p:spPr>
          <a:xfrm>
            <a:off x="838200" y="365124"/>
            <a:ext cx="10515600" cy="1463675"/>
          </a:xfrm>
        </p:spPr>
        <p:txBody>
          <a:bodyPr>
            <a:noAutofit/>
          </a:bodyPr>
          <a:lstStyle/>
          <a:p>
            <a:r>
              <a:rPr lang="sv-SE" sz="4400" b="1">
                <a:solidFill>
                  <a:srgbClr val="000000"/>
                </a:solidFill>
                <a:effectLst/>
                <a:latin typeface="Aptos Display" panose="020B0004020202020204" pitchFamily="34" charset="0"/>
              </a:rPr>
              <a:t>Ingen ökning av likvärdigheten i grundskolan</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39D268CF-DBC7-95F6-5007-4EEFD9A50CA1}"/>
              </a:ext>
            </a:extLst>
          </p:cNvPr>
          <p:cNvSpPr>
            <a:spLocks noGrp="1"/>
          </p:cNvSpPr>
          <p:nvPr>
            <p:ph idx="1"/>
          </p:nvPr>
        </p:nvSpPr>
        <p:spPr>
          <a:xfrm>
            <a:off x="743608" y="1674421"/>
            <a:ext cx="10515600" cy="4643253"/>
          </a:xfrm>
        </p:spPr>
        <p:txBody>
          <a:bodyPr>
            <a:normAutofit fontScale="85000" lnSpcReduction="20000"/>
          </a:bodyPr>
          <a:lstStyle/>
          <a:p>
            <a:pPr fontAlgn="base"/>
            <a:r>
              <a:rPr lang="sv-SE" dirty="0"/>
              <a:t>Skolverkets rapport "Likvärdigheten i slutet av grundskolan" visar ingen förändring av likvärdigheten i skolan. Föräldrars utbildning och inkomst har fortsatt stor betydelse för elevers meritvärde i årskurs 9. </a:t>
            </a:r>
          </a:p>
          <a:p>
            <a:pPr fontAlgn="base"/>
            <a:r>
              <a:rPr lang="sv-SE" dirty="0"/>
              <a:t>En nyhet är att rapporten visar på en tydlig försämring av skolresultaten för elever med svensk bakgrund. För elever födda i Sverige med svensk bakgrund var det över 12 procent som inte fick godkänt betyg i matematik, svenska och engelska år 2024. Mellan år 2000 och 2021 låg andelen på 8–9 procent.</a:t>
            </a:r>
          </a:p>
          <a:p>
            <a:pPr fontAlgn="base"/>
            <a:r>
              <a:rPr lang="sv-SE" dirty="0"/>
              <a:t>Skolresultaten för utlandsfödda elever har däremot förbättrats de senaste åren. Det har ett samband med att utlandsfödda elever idag i genomsnitt är yngre när de kommer till Sverige. De har därmed hunnit vara längre i svensk skola och uppnår därför bättre resultat.</a:t>
            </a:r>
          </a:p>
          <a:p>
            <a:pPr fontAlgn="base"/>
            <a:r>
              <a:rPr lang="sv-SE" dirty="0"/>
              <a:t>Skolsegregationen, det vill säga hur den socioekonomiska elevsammansättningen skiljer sig åt mellan olika skolor, fördubblades mellan åren 1998 och 2015. Därefter har skolsegregationen inte ökat.</a:t>
            </a:r>
          </a:p>
          <a:p>
            <a:pPr marL="0" indent="0">
              <a:buNone/>
            </a:pPr>
            <a:r>
              <a:rPr lang="sv-SE" dirty="0"/>
              <a:t>I</a:t>
            </a: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10DF752D-B183-F223-1B54-F9E2C3DCE1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EB4C216B-A435-9E3D-835F-E1503D353A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035302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64</TotalTime>
  <Words>1224</Words>
  <Application>Microsoft Macintosh PowerPoint</Application>
  <PresentationFormat>Bredbild</PresentationFormat>
  <Paragraphs>171</Paragraphs>
  <Slides>13</Slides>
  <Notes>11</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13</vt:i4>
      </vt:variant>
    </vt:vector>
  </HeadingPairs>
  <TitlesOfParts>
    <vt:vector size="19" baseType="lpstr">
      <vt:lpstr>Aptos</vt:lpstr>
      <vt:lpstr>Aptos Display</vt:lpstr>
      <vt:lpstr>Arial</vt:lpstr>
      <vt:lpstr>Calibri</vt:lpstr>
      <vt:lpstr>Times New Roman</vt:lpstr>
      <vt:lpstr>Office-tema</vt:lpstr>
      <vt:lpstr>Nyheter september 2025 </vt:lpstr>
      <vt:lpstr>Regeringens budgetförslag 2026</vt:lpstr>
      <vt:lpstr>Reglering av lärarnas undervisningstid </vt:lpstr>
      <vt:lpstr>Satsning på tester och stödundervisning</vt:lpstr>
      <vt:lpstr>Förändringar för sfi</vt:lpstr>
      <vt:lpstr>Insatser för att förebygga kriminalitet hos barn och unga</vt:lpstr>
      <vt:lpstr>Marginell förändring av gymnasiebehörigheten </vt:lpstr>
      <vt:lpstr>Elever i glesbygd får inte samma möjlighet till en likvärdig utbildning</vt:lpstr>
      <vt:lpstr>Ingen ökning av likvärdigheten i grundskolan</vt:lpstr>
      <vt:lpstr>Resultat av Skolinspektionens  etableringskontroll 2025</vt:lpstr>
      <vt:lpstr>Oreflekterat användande av engelska i undervisningen</vt:lpstr>
      <vt:lpstr>Många elever får fortfarande inte rätt stöd i rätt tid</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Sten Svensson</dc:creator>
  <cp:lastModifiedBy>Sten Svensson</cp:lastModifiedBy>
  <cp:revision>10</cp:revision>
  <dcterms:created xsi:type="dcterms:W3CDTF">2025-09-29T06:56:37Z</dcterms:created>
  <dcterms:modified xsi:type="dcterms:W3CDTF">2025-09-30T11:30:24Z</dcterms:modified>
</cp:coreProperties>
</file>