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8" r:id="rId2"/>
    <p:sldId id="500" r:id="rId3"/>
    <p:sldId id="501" r:id="rId4"/>
    <p:sldId id="502" r:id="rId5"/>
    <p:sldId id="503" r:id="rId6"/>
    <p:sldId id="504" r:id="rId7"/>
    <p:sldId id="505" r:id="rId8"/>
    <p:sldId id="506" r:id="rId9"/>
    <p:sldId id="507" r:id="rId10"/>
    <p:sldId id="508" r:id="rId11"/>
    <p:sldId id="509" r:id="rId12"/>
    <p:sldId id="510" r:id="rId13"/>
    <p:sldId id="511" r:id="rId14"/>
    <p:sldId id="512" r:id="rId15"/>
    <p:sldId id="513" r:id="rId16"/>
    <p:sldId id="514" r:id="rId17"/>
    <p:sldId id="515" r:id="rId18"/>
    <p:sldId id="516" r:id="rId19"/>
    <p:sldId id="517" r:id="rId20"/>
    <p:sldId id="518" r:id="rId21"/>
    <p:sldId id="519" r:id="rId22"/>
    <p:sldId id="520" r:id="rId23"/>
    <p:sldId id="521" r:id="rId24"/>
    <p:sldId id="522" r:id="rId25"/>
    <p:sldId id="523" r:id="rId26"/>
    <p:sldId id="524" r:id="rId27"/>
    <p:sldId id="525" r:id="rId28"/>
    <p:sldId id="526" r:id="rId29"/>
    <p:sldId id="256" r:id="rId30"/>
    <p:sldId id="257" r:id="rId3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58A97F-F363-2746-84DB-E6769B6C4503}" type="datetimeFigureOut">
              <a:rPr lang="sv-SE" smtClean="0"/>
              <a:t>2026-01-30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9F2A56-ED44-7541-AEBB-8CF3E9027126}" type="slidenum">
              <a:rPr lang="sv-SE" smtClean="0"/>
              <a:t>‹#›</a:t>
            </a:fld>
            <a:endParaRPr lang="sv-SE"/>
          </a:p>
        </p:txBody>
      </p:sp>
    </p:spTree>
    <p:extLst>
      <p:ext uri="{BB962C8B-B14F-4D97-AF65-F5344CB8AC3E}">
        <p14:creationId xmlns:p14="http://schemas.microsoft.com/office/powerpoint/2010/main" val="1687134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4FD09-E604-8AFC-A8EC-76D59787FD6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D2CFE81-E5FE-F310-9248-292C4A0957AF}"/>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DC5BD7A-8138-3F50-AAB4-362D4931E47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9A812F2-F165-C30A-10A9-09317B62E2B5}"/>
              </a:ext>
            </a:extLst>
          </p:cNvPr>
          <p:cNvSpPr>
            <a:spLocks noGrp="1"/>
          </p:cNvSpPr>
          <p:nvPr>
            <p:ph type="sldNum" sz="quarter" idx="5"/>
          </p:nvPr>
        </p:nvSpPr>
        <p:spPr/>
        <p:txBody>
          <a:bodyPr/>
          <a:lstStyle/>
          <a:p>
            <a:fld id="{453DAAC2-4469-2C4A-8C93-745793D30FB6}" type="slidenum">
              <a:rPr lang="sv-SE" smtClean="0"/>
              <a:t>2</a:t>
            </a:fld>
            <a:endParaRPr lang="sv-SE"/>
          </a:p>
        </p:txBody>
      </p:sp>
    </p:spTree>
    <p:extLst>
      <p:ext uri="{BB962C8B-B14F-4D97-AF65-F5344CB8AC3E}">
        <p14:creationId xmlns:p14="http://schemas.microsoft.com/office/powerpoint/2010/main" val="31159601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0D74A-A252-7AFD-9F5F-0DB5379BA66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BF5A6C12-DF7A-6FDD-408B-EE774CF5C3A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9AADCB23-7536-D4E6-E7F5-209C60909321}"/>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87C4E14C-7085-F0A3-4DEF-86143AC6A3DD}"/>
              </a:ext>
            </a:extLst>
          </p:cNvPr>
          <p:cNvSpPr>
            <a:spLocks noGrp="1"/>
          </p:cNvSpPr>
          <p:nvPr>
            <p:ph type="sldNum" sz="quarter" idx="5"/>
          </p:nvPr>
        </p:nvSpPr>
        <p:spPr/>
        <p:txBody>
          <a:bodyPr/>
          <a:lstStyle/>
          <a:p>
            <a:fld id="{453DAAC2-4469-2C4A-8C93-745793D30FB6}" type="slidenum">
              <a:rPr lang="sv-SE" smtClean="0"/>
              <a:t>11</a:t>
            </a:fld>
            <a:endParaRPr lang="sv-SE"/>
          </a:p>
        </p:txBody>
      </p:sp>
    </p:spTree>
    <p:extLst>
      <p:ext uri="{BB962C8B-B14F-4D97-AF65-F5344CB8AC3E}">
        <p14:creationId xmlns:p14="http://schemas.microsoft.com/office/powerpoint/2010/main" val="3979254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9677F-6772-9DA6-DA3C-D9AC6C5572B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2FCC74C-B7FE-3C2C-0DE3-95407F95797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C0E2D92-F3B6-42E5-F379-71D0349AC11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1C1C0587-1AF3-2472-65A6-2F76FFE6F6DC}"/>
              </a:ext>
            </a:extLst>
          </p:cNvPr>
          <p:cNvSpPr>
            <a:spLocks noGrp="1"/>
          </p:cNvSpPr>
          <p:nvPr>
            <p:ph type="sldNum" sz="quarter" idx="5"/>
          </p:nvPr>
        </p:nvSpPr>
        <p:spPr/>
        <p:txBody>
          <a:bodyPr/>
          <a:lstStyle/>
          <a:p>
            <a:fld id="{453DAAC2-4469-2C4A-8C93-745793D30FB6}" type="slidenum">
              <a:rPr lang="sv-SE" smtClean="0"/>
              <a:t>12</a:t>
            </a:fld>
            <a:endParaRPr lang="sv-SE"/>
          </a:p>
        </p:txBody>
      </p:sp>
    </p:spTree>
    <p:extLst>
      <p:ext uri="{BB962C8B-B14F-4D97-AF65-F5344CB8AC3E}">
        <p14:creationId xmlns:p14="http://schemas.microsoft.com/office/powerpoint/2010/main" val="36021154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B5B17-6CD2-3381-EBAA-1CA335DF63E4}"/>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B80C8A2-0BF2-6021-485B-4D379E726C5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95F8BF8-13F0-0BAF-3FE2-6AFDEC80FFD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EF03FFA-BBED-5805-A12B-A62F0076AC11}"/>
              </a:ext>
            </a:extLst>
          </p:cNvPr>
          <p:cNvSpPr>
            <a:spLocks noGrp="1"/>
          </p:cNvSpPr>
          <p:nvPr>
            <p:ph type="sldNum" sz="quarter" idx="5"/>
          </p:nvPr>
        </p:nvSpPr>
        <p:spPr/>
        <p:txBody>
          <a:bodyPr/>
          <a:lstStyle/>
          <a:p>
            <a:fld id="{453DAAC2-4469-2C4A-8C93-745793D30FB6}" type="slidenum">
              <a:rPr lang="sv-SE" smtClean="0"/>
              <a:t>13</a:t>
            </a:fld>
            <a:endParaRPr lang="sv-SE"/>
          </a:p>
        </p:txBody>
      </p:sp>
    </p:spTree>
    <p:extLst>
      <p:ext uri="{BB962C8B-B14F-4D97-AF65-F5344CB8AC3E}">
        <p14:creationId xmlns:p14="http://schemas.microsoft.com/office/powerpoint/2010/main" val="11375025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0F3F3-26C7-3B7E-E202-93D487C9FBA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821C6C7B-A7A3-D3FB-D29F-57110679D6F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2D37FF2-50B0-AF39-9A39-A5E483684DF0}"/>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46A1480D-C8C3-7FE6-7555-3109E6A79EA0}"/>
              </a:ext>
            </a:extLst>
          </p:cNvPr>
          <p:cNvSpPr>
            <a:spLocks noGrp="1"/>
          </p:cNvSpPr>
          <p:nvPr>
            <p:ph type="sldNum" sz="quarter" idx="5"/>
          </p:nvPr>
        </p:nvSpPr>
        <p:spPr/>
        <p:txBody>
          <a:bodyPr/>
          <a:lstStyle/>
          <a:p>
            <a:fld id="{453DAAC2-4469-2C4A-8C93-745793D30FB6}" type="slidenum">
              <a:rPr lang="sv-SE" smtClean="0"/>
              <a:t>14</a:t>
            </a:fld>
            <a:endParaRPr lang="sv-SE"/>
          </a:p>
        </p:txBody>
      </p:sp>
    </p:spTree>
    <p:extLst>
      <p:ext uri="{BB962C8B-B14F-4D97-AF65-F5344CB8AC3E}">
        <p14:creationId xmlns:p14="http://schemas.microsoft.com/office/powerpoint/2010/main" val="16522079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4797E-F299-2FD1-BEA0-58119B80907E}"/>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39B9DC1-A15B-F2D6-DBE9-683FFE539DF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E577621-F5EF-1687-C427-9162F0DE37CE}"/>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9FC4D0C-2B89-4917-E4EC-7B3ACAD81DD4}"/>
              </a:ext>
            </a:extLst>
          </p:cNvPr>
          <p:cNvSpPr>
            <a:spLocks noGrp="1"/>
          </p:cNvSpPr>
          <p:nvPr>
            <p:ph type="sldNum" sz="quarter" idx="5"/>
          </p:nvPr>
        </p:nvSpPr>
        <p:spPr/>
        <p:txBody>
          <a:bodyPr/>
          <a:lstStyle/>
          <a:p>
            <a:fld id="{453DAAC2-4469-2C4A-8C93-745793D30FB6}" type="slidenum">
              <a:rPr lang="sv-SE" smtClean="0"/>
              <a:t>15</a:t>
            </a:fld>
            <a:endParaRPr lang="sv-SE"/>
          </a:p>
        </p:txBody>
      </p:sp>
    </p:spTree>
    <p:extLst>
      <p:ext uri="{BB962C8B-B14F-4D97-AF65-F5344CB8AC3E}">
        <p14:creationId xmlns:p14="http://schemas.microsoft.com/office/powerpoint/2010/main" val="3621037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B26B08-37C1-3633-CB11-8AB993DBA4B9}"/>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C89CC872-7FE8-8D32-B097-B8B23DB3240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589C715-E139-5152-A920-60F98CEAD6FA}"/>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BC8461B0-40BB-F433-BC8B-1F4E61861F31}"/>
              </a:ext>
            </a:extLst>
          </p:cNvPr>
          <p:cNvSpPr>
            <a:spLocks noGrp="1"/>
          </p:cNvSpPr>
          <p:nvPr>
            <p:ph type="sldNum" sz="quarter" idx="5"/>
          </p:nvPr>
        </p:nvSpPr>
        <p:spPr/>
        <p:txBody>
          <a:bodyPr/>
          <a:lstStyle/>
          <a:p>
            <a:fld id="{453DAAC2-4469-2C4A-8C93-745793D30FB6}" type="slidenum">
              <a:rPr lang="sv-SE" smtClean="0"/>
              <a:t>16</a:t>
            </a:fld>
            <a:endParaRPr lang="sv-SE"/>
          </a:p>
        </p:txBody>
      </p:sp>
    </p:spTree>
    <p:extLst>
      <p:ext uri="{BB962C8B-B14F-4D97-AF65-F5344CB8AC3E}">
        <p14:creationId xmlns:p14="http://schemas.microsoft.com/office/powerpoint/2010/main" val="6911388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A40F4-A1B3-B61B-BF6D-57E248C26443}"/>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5CAA9B6-8DF7-9724-8C42-AB47EA3A086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85AB827-D63A-FD90-31F4-5D34E239C79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579B2C0C-ACE3-9F35-6342-601D8993374C}"/>
              </a:ext>
            </a:extLst>
          </p:cNvPr>
          <p:cNvSpPr>
            <a:spLocks noGrp="1"/>
          </p:cNvSpPr>
          <p:nvPr>
            <p:ph type="sldNum" sz="quarter" idx="5"/>
          </p:nvPr>
        </p:nvSpPr>
        <p:spPr/>
        <p:txBody>
          <a:bodyPr/>
          <a:lstStyle/>
          <a:p>
            <a:fld id="{453DAAC2-4469-2C4A-8C93-745793D30FB6}" type="slidenum">
              <a:rPr lang="sv-SE" smtClean="0"/>
              <a:t>17</a:t>
            </a:fld>
            <a:endParaRPr lang="sv-SE"/>
          </a:p>
        </p:txBody>
      </p:sp>
    </p:spTree>
    <p:extLst>
      <p:ext uri="{BB962C8B-B14F-4D97-AF65-F5344CB8AC3E}">
        <p14:creationId xmlns:p14="http://schemas.microsoft.com/office/powerpoint/2010/main" val="7775500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CFF341-DB38-9751-E5FD-E22D2D3335AB}"/>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BB1B85E-C6E8-9846-E4EB-88648D8B6B7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2FC9D097-E2D7-EBB8-E9BD-E325A62919C4}"/>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7D3DD64-C459-A9B6-4094-4EBA033DB559}"/>
              </a:ext>
            </a:extLst>
          </p:cNvPr>
          <p:cNvSpPr>
            <a:spLocks noGrp="1"/>
          </p:cNvSpPr>
          <p:nvPr>
            <p:ph type="sldNum" sz="quarter" idx="5"/>
          </p:nvPr>
        </p:nvSpPr>
        <p:spPr/>
        <p:txBody>
          <a:bodyPr/>
          <a:lstStyle/>
          <a:p>
            <a:fld id="{453DAAC2-4469-2C4A-8C93-745793D30FB6}" type="slidenum">
              <a:rPr lang="sv-SE" smtClean="0"/>
              <a:t>18</a:t>
            </a:fld>
            <a:endParaRPr lang="sv-SE"/>
          </a:p>
        </p:txBody>
      </p:sp>
    </p:spTree>
    <p:extLst>
      <p:ext uri="{BB962C8B-B14F-4D97-AF65-F5344CB8AC3E}">
        <p14:creationId xmlns:p14="http://schemas.microsoft.com/office/powerpoint/2010/main" val="12567926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0D95B1-8DCF-A36B-4166-1B566A65CC5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6199D98F-4756-7EF8-D8B8-89194CE62186}"/>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CE6FD428-4875-BC99-0428-04CB84F1C2B4}"/>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CDD6E53-2954-9FB7-C848-118F89719191}"/>
              </a:ext>
            </a:extLst>
          </p:cNvPr>
          <p:cNvSpPr>
            <a:spLocks noGrp="1"/>
          </p:cNvSpPr>
          <p:nvPr>
            <p:ph type="sldNum" sz="quarter" idx="5"/>
          </p:nvPr>
        </p:nvSpPr>
        <p:spPr/>
        <p:txBody>
          <a:bodyPr/>
          <a:lstStyle/>
          <a:p>
            <a:fld id="{453DAAC2-4469-2C4A-8C93-745793D30FB6}" type="slidenum">
              <a:rPr lang="sv-SE" smtClean="0"/>
              <a:t>19</a:t>
            </a:fld>
            <a:endParaRPr lang="sv-SE"/>
          </a:p>
        </p:txBody>
      </p:sp>
    </p:spTree>
    <p:extLst>
      <p:ext uri="{BB962C8B-B14F-4D97-AF65-F5344CB8AC3E}">
        <p14:creationId xmlns:p14="http://schemas.microsoft.com/office/powerpoint/2010/main" val="11274133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A8E15E-35CC-84EE-254E-E7C4C1A521F6}"/>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825D444-E845-4FC1-B7ED-7E0E786F0C67}"/>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FBD5D69-2F65-0DFD-93F3-755E41B8A4F6}"/>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4006957C-3689-E27D-1D34-BC5E834AE2A4}"/>
              </a:ext>
            </a:extLst>
          </p:cNvPr>
          <p:cNvSpPr>
            <a:spLocks noGrp="1"/>
          </p:cNvSpPr>
          <p:nvPr>
            <p:ph type="sldNum" sz="quarter" idx="5"/>
          </p:nvPr>
        </p:nvSpPr>
        <p:spPr/>
        <p:txBody>
          <a:bodyPr/>
          <a:lstStyle/>
          <a:p>
            <a:fld id="{453DAAC2-4469-2C4A-8C93-745793D30FB6}" type="slidenum">
              <a:rPr lang="sv-SE" smtClean="0"/>
              <a:t>20</a:t>
            </a:fld>
            <a:endParaRPr lang="sv-SE"/>
          </a:p>
        </p:txBody>
      </p:sp>
    </p:spTree>
    <p:extLst>
      <p:ext uri="{BB962C8B-B14F-4D97-AF65-F5344CB8AC3E}">
        <p14:creationId xmlns:p14="http://schemas.microsoft.com/office/powerpoint/2010/main" val="2155467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2301A-1061-8836-61F7-790C5D96A1FA}"/>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5A516D5-C6D9-6300-3530-8B2284F3B17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162F9B58-8509-C9E9-4456-D5574932616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E8D34BEC-BF67-E356-CC25-9D13E40E8544}"/>
              </a:ext>
            </a:extLst>
          </p:cNvPr>
          <p:cNvSpPr>
            <a:spLocks noGrp="1"/>
          </p:cNvSpPr>
          <p:nvPr>
            <p:ph type="sldNum" sz="quarter" idx="5"/>
          </p:nvPr>
        </p:nvSpPr>
        <p:spPr/>
        <p:txBody>
          <a:bodyPr/>
          <a:lstStyle/>
          <a:p>
            <a:fld id="{453DAAC2-4469-2C4A-8C93-745793D30FB6}" type="slidenum">
              <a:rPr lang="sv-SE" smtClean="0"/>
              <a:t>3</a:t>
            </a:fld>
            <a:endParaRPr lang="sv-SE"/>
          </a:p>
        </p:txBody>
      </p:sp>
    </p:spTree>
    <p:extLst>
      <p:ext uri="{BB962C8B-B14F-4D97-AF65-F5344CB8AC3E}">
        <p14:creationId xmlns:p14="http://schemas.microsoft.com/office/powerpoint/2010/main" val="2808550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A7B7F2-AE48-E02B-B8C4-1FD4E780305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1B3908A-323A-CFBA-C299-F61CD54D1E8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8577C9CA-B669-8BF1-47DA-2B474CBF2EFA}"/>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29B80D2-D4FD-5931-88B1-FAD92CA7029B}"/>
              </a:ext>
            </a:extLst>
          </p:cNvPr>
          <p:cNvSpPr>
            <a:spLocks noGrp="1"/>
          </p:cNvSpPr>
          <p:nvPr>
            <p:ph type="sldNum" sz="quarter" idx="5"/>
          </p:nvPr>
        </p:nvSpPr>
        <p:spPr/>
        <p:txBody>
          <a:bodyPr/>
          <a:lstStyle/>
          <a:p>
            <a:fld id="{453DAAC2-4469-2C4A-8C93-745793D30FB6}" type="slidenum">
              <a:rPr lang="sv-SE" smtClean="0"/>
              <a:t>21</a:t>
            </a:fld>
            <a:endParaRPr lang="sv-SE"/>
          </a:p>
        </p:txBody>
      </p:sp>
    </p:spTree>
    <p:extLst>
      <p:ext uri="{BB962C8B-B14F-4D97-AF65-F5344CB8AC3E}">
        <p14:creationId xmlns:p14="http://schemas.microsoft.com/office/powerpoint/2010/main" val="34853002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1B46E-26E9-62EB-AD2A-7D887FA2425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03AF69C1-42F9-0091-1087-923A907140C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74FEB531-9D4E-BCAA-F867-3BE625E5CF2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A569FFD1-C1C4-69F7-79FC-ACF7D38E27B1}"/>
              </a:ext>
            </a:extLst>
          </p:cNvPr>
          <p:cNvSpPr>
            <a:spLocks noGrp="1"/>
          </p:cNvSpPr>
          <p:nvPr>
            <p:ph type="sldNum" sz="quarter" idx="5"/>
          </p:nvPr>
        </p:nvSpPr>
        <p:spPr/>
        <p:txBody>
          <a:bodyPr/>
          <a:lstStyle/>
          <a:p>
            <a:fld id="{453DAAC2-4469-2C4A-8C93-745793D30FB6}" type="slidenum">
              <a:rPr lang="sv-SE" smtClean="0"/>
              <a:t>22</a:t>
            </a:fld>
            <a:endParaRPr lang="sv-SE"/>
          </a:p>
        </p:txBody>
      </p:sp>
    </p:spTree>
    <p:extLst>
      <p:ext uri="{BB962C8B-B14F-4D97-AF65-F5344CB8AC3E}">
        <p14:creationId xmlns:p14="http://schemas.microsoft.com/office/powerpoint/2010/main" val="26210728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460CD-E1F7-1CCF-F7C8-CD9147DC045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DA070FD-A0B8-423F-0AEC-CDA59C770739}"/>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92BCDEA-A545-C426-FBE8-37628F6405C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9B908579-EBB1-0E93-D62E-AA452ADB3F3D}"/>
              </a:ext>
            </a:extLst>
          </p:cNvPr>
          <p:cNvSpPr>
            <a:spLocks noGrp="1"/>
          </p:cNvSpPr>
          <p:nvPr>
            <p:ph type="sldNum" sz="quarter" idx="5"/>
          </p:nvPr>
        </p:nvSpPr>
        <p:spPr/>
        <p:txBody>
          <a:bodyPr/>
          <a:lstStyle/>
          <a:p>
            <a:fld id="{453DAAC2-4469-2C4A-8C93-745793D30FB6}" type="slidenum">
              <a:rPr lang="sv-SE" smtClean="0"/>
              <a:t>23</a:t>
            </a:fld>
            <a:endParaRPr lang="sv-SE"/>
          </a:p>
        </p:txBody>
      </p:sp>
    </p:spTree>
    <p:extLst>
      <p:ext uri="{BB962C8B-B14F-4D97-AF65-F5344CB8AC3E}">
        <p14:creationId xmlns:p14="http://schemas.microsoft.com/office/powerpoint/2010/main" val="19517449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BFD5D-AB79-651A-5E44-66F9DBC48E8D}"/>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7F05426A-5187-F157-D6E0-C61D5B2ACB41}"/>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0DFDBEB7-D8B0-9F2E-77EB-01B818A73CF0}"/>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73C8B50B-F41F-87F9-4108-ECCBB4DF3FFA}"/>
              </a:ext>
            </a:extLst>
          </p:cNvPr>
          <p:cNvSpPr>
            <a:spLocks noGrp="1"/>
          </p:cNvSpPr>
          <p:nvPr>
            <p:ph type="sldNum" sz="quarter" idx="5"/>
          </p:nvPr>
        </p:nvSpPr>
        <p:spPr/>
        <p:txBody>
          <a:bodyPr/>
          <a:lstStyle/>
          <a:p>
            <a:fld id="{453DAAC2-4469-2C4A-8C93-745793D30FB6}" type="slidenum">
              <a:rPr lang="sv-SE" smtClean="0"/>
              <a:t>24</a:t>
            </a:fld>
            <a:endParaRPr lang="sv-SE"/>
          </a:p>
        </p:txBody>
      </p:sp>
    </p:spTree>
    <p:extLst>
      <p:ext uri="{BB962C8B-B14F-4D97-AF65-F5344CB8AC3E}">
        <p14:creationId xmlns:p14="http://schemas.microsoft.com/office/powerpoint/2010/main" val="11646747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D8416-5713-FA5B-807A-8D8A7E74E017}"/>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6930351-FA7D-68CC-58ED-8E407279CA65}"/>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BF3300D2-8A3E-466F-9B27-A4C9BB4FBB2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D13397CD-F2D5-9820-F70A-ED012A7E7262}"/>
              </a:ext>
            </a:extLst>
          </p:cNvPr>
          <p:cNvSpPr>
            <a:spLocks noGrp="1"/>
          </p:cNvSpPr>
          <p:nvPr>
            <p:ph type="sldNum" sz="quarter" idx="5"/>
          </p:nvPr>
        </p:nvSpPr>
        <p:spPr/>
        <p:txBody>
          <a:bodyPr/>
          <a:lstStyle/>
          <a:p>
            <a:fld id="{453DAAC2-4469-2C4A-8C93-745793D30FB6}" type="slidenum">
              <a:rPr lang="sv-SE" smtClean="0"/>
              <a:t>25</a:t>
            </a:fld>
            <a:endParaRPr lang="sv-SE"/>
          </a:p>
        </p:txBody>
      </p:sp>
    </p:spTree>
    <p:extLst>
      <p:ext uri="{BB962C8B-B14F-4D97-AF65-F5344CB8AC3E}">
        <p14:creationId xmlns:p14="http://schemas.microsoft.com/office/powerpoint/2010/main" val="807207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0F2E7-DA84-5677-4FC8-4F382D86E3C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4F0B645-53E0-6711-FD1B-0A5B9A66B045}"/>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56372A7-76A0-F74E-F514-418C9484F56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6EE1D1FD-3133-6D58-C209-76F91A8C249F}"/>
              </a:ext>
            </a:extLst>
          </p:cNvPr>
          <p:cNvSpPr>
            <a:spLocks noGrp="1"/>
          </p:cNvSpPr>
          <p:nvPr>
            <p:ph type="sldNum" sz="quarter" idx="5"/>
          </p:nvPr>
        </p:nvSpPr>
        <p:spPr/>
        <p:txBody>
          <a:bodyPr/>
          <a:lstStyle/>
          <a:p>
            <a:fld id="{453DAAC2-4469-2C4A-8C93-745793D30FB6}" type="slidenum">
              <a:rPr lang="sv-SE" smtClean="0"/>
              <a:t>4</a:t>
            </a:fld>
            <a:endParaRPr lang="sv-SE"/>
          </a:p>
        </p:txBody>
      </p:sp>
    </p:spTree>
    <p:extLst>
      <p:ext uri="{BB962C8B-B14F-4D97-AF65-F5344CB8AC3E}">
        <p14:creationId xmlns:p14="http://schemas.microsoft.com/office/powerpoint/2010/main" val="35892835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A7C4B-D660-2DAD-8240-62E392B5CF78}"/>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E9F090F1-C554-8CE7-A0E4-330BDB58F0DB}"/>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716C585-63DF-970C-4465-B6FE1970605B}"/>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32462453-937E-4FE9-48B8-9A9CD04B9A27}"/>
              </a:ext>
            </a:extLst>
          </p:cNvPr>
          <p:cNvSpPr>
            <a:spLocks noGrp="1"/>
          </p:cNvSpPr>
          <p:nvPr>
            <p:ph type="sldNum" sz="quarter" idx="5"/>
          </p:nvPr>
        </p:nvSpPr>
        <p:spPr/>
        <p:txBody>
          <a:bodyPr/>
          <a:lstStyle/>
          <a:p>
            <a:fld id="{453DAAC2-4469-2C4A-8C93-745793D30FB6}" type="slidenum">
              <a:rPr lang="sv-SE" smtClean="0"/>
              <a:t>5</a:t>
            </a:fld>
            <a:endParaRPr lang="sv-SE"/>
          </a:p>
        </p:txBody>
      </p:sp>
    </p:spTree>
    <p:extLst>
      <p:ext uri="{BB962C8B-B14F-4D97-AF65-F5344CB8AC3E}">
        <p14:creationId xmlns:p14="http://schemas.microsoft.com/office/powerpoint/2010/main" val="3221431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09618-3881-75B7-A792-E2D35B649C6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44FDF271-A65A-C865-2829-942D5BF1D0A2}"/>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40510354-A903-B771-FB5F-83028DE2BC69}"/>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C02F90FB-78E2-3470-2B1E-A775E527500B}"/>
              </a:ext>
            </a:extLst>
          </p:cNvPr>
          <p:cNvSpPr>
            <a:spLocks noGrp="1"/>
          </p:cNvSpPr>
          <p:nvPr>
            <p:ph type="sldNum" sz="quarter" idx="5"/>
          </p:nvPr>
        </p:nvSpPr>
        <p:spPr/>
        <p:txBody>
          <a:bodyPr/>
          <a:lstStyle/>
          <a:p>
            <a:fld id="{453DAAC2-4469-2C4A-8C93-745793D30FB6}" type="slidenum">
              <a:rPr lang="sv-SE" smtClean="0"/>
              <a:t>6</a:t>
            </a:fld>
            <a:endParaRPr lang="sv-SE"/>
          </a:p>
        </p:txBody>
      </p:sp>
    </p:spTree>
    <p:extLst>
      <p:ext uri="{BB962C8B-B14F-4D97-AF65-F5344CB8AC3E}">
        <p14:creationId xmlns:p14="http://schemas.microsoft.com/office/powerpoint/2010/main" val="3816244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CBB05-23D9-1734-699B-F58DF42376C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2A256E1E-33FD-F7AC-5E06-886A23429B03}"/>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7D0C009-FF2F-C860-06CC-C1FE2A144F07}"/>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7FD90DE-05B0-CDE3-05F9-07DD60156C8D}"/>
              </a:ext>
            </a:extLst>
          </p:cNvPr>
          <p:cNvSpPr>
            <a:spLocks noGrp="1"/>
          </p:cNvSpPr>
          <p:nvPr>
            <p:ph type="sldNum" sz="quarter" idx="5"/>
          </p:nvPr>
        </p:nvSpPr>
        <p:spPr/>
        <p:txBody>
          <a:bodyPr/>
          <a:lstStyle/>
          <a:p>
            <a:fld id="{453DAAC2-4469-2C4A-8C93-745793D30FB6}" type="slidenum">
              <a:rPr lang="sv-SE" smtClean="0"/>
              <a:t>7</a:t>
            </a:fld>
            <a:endParaRPr lang="sv-SE"/>
          </a:p>
        </p:txBody>
      </p:sp>
    </p:spTree>
    <p:extLst>
      <p:ext uri="{BB962C8B-B14F-4D97-AF65-F5344CB8AC3E}">
        <p14:creationId xmlns:p14="http://schemas.microsoft.com/office/powerpoint/2010/main" val="1878227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774C9-3244-1AA5-E510-EF185B4AE342}"/>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1E84049B-BC8C-0EE1-E575-6C8B84E0B258}"/>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8562CDD-6FFD-7F89-6A85-F6A3172D6BDA}"/>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18F2F90-163D-18ED-CB68-5DBA5CCC44FF}"/>
              </a:ext>
            </a:extLst>
          </p:cNvPr>
          <p:cNvSpPr>
            <a:spLocks noGrp="1"/>
          </p:cNvSpPr>
          <p:nvPr>
            <p:ph type="sldNum" sz="quarter" idx="5"/>
          </p:nvPr>
        </p:nvSpPr>
        <p:spPr/>
        <p:txBody>
          <a:bodyPr/>
          <a:lstStyle/>
          <a:p>
            <a:fld id="{453DAAC2-4469-2C4A-8C93-745793D30FB6}" type="slidenum">
              <a:rPr lang="sv-SE" smtClean="0"/>
              <a:t>8</a:t>
            </a:fld>
            <a:endParaRPr lang="sv-SE"/>
          </a:p>
        </p:txBody>
      </p:sp>
    </p:spTree>
    <p:extLst>
      <p:ext uri="{BB962C8B-B14F-4D97-AF65-F5344CB8AC3E}">
        <p14:creationId xmlns:p14="http://schemas.microsoft.com/office/powerpoint/2010/main" val="1501122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386E6-94B7-309B-AB85-D90587826FBF}"/>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A9C99907-04DD-F63E-70D7-9B0185CDFA0D}"/>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51AF4B59-7A9C-3910-B0F9-10E9026C3B84}"/>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043EA5A6-901C-8EC9-2578-D39C978AB384}"/>
              </a:ext>
            </a:extLst>
          </p:cNvPr>
          <p:cNvSpPr>
            <a:spLocks noGrp="1"/>
          </p:cNvSpPr>
          <p:nvPr>
            <p:ph type="sldNum" sz="quarter" idx="5"/>
          </p:nvPr>
        </p:nvSpPr>
        <p:spPr/>
        <p:txBody>
          <a:bodyPr/>
          <a:lstStyle/>
          <a:p>
            <a:fld id="{453DAAC2-4469-2C4A-8C93-745793D30FB6}" type="slidenum">
              <a:rPr lang="sv-SE" smtClean="0"/>
              <a:t>9</a:t>
            </a:fld>
            <a:endParaRPr lang="sv-SE"/>
          </a:p>
        </p:txBody>
      </p:sp>
    </p:spTree>
    <p:extLst>
      <p:ext uri="{BB962C8B-B14F-4D97-AF65-F5344CB8AC3E}">
        <p14:creationId xmlns:p14="http://schemas.microsoft.com/office/powerpoint/2010/main" val="3121098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BC4469-7652-14A2-C1A4-4ACB00DF2201}"/>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599AFD4C-5ED6-BB7D-6F90-D29094699E24}"/>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ED39A8AD-1EAD-8CF3-D042-9C6FD097A07C}"/>
              </a:ext>
            </a:extLst>
          </p:cNvPr>
          <p:cNvSpPr>
            <a:spLocks noGrp="1"/>
          </p:cNvSpPr>
          <p:nvPr>
            <p:ph type="body" idx="1"/>
          </p:nvPr>
        </p:nvSpPr>
        <p:spPr/>
        <p:txBody>
          <a:bodyPr/>
          <a:lstStyle/>
          <a:p>
            <a:endParaRPr lang="sv-SE" dirty="0"/>
          </a:p>
        </p:txBody>
      </p:sp>
      <p:sp>
        <p:nvSpPr>
          <p:cNvPr id="4" name="Platshållare för bildnummer 3">
            <a:extLst>
              <a:ext uri="{FF2B5EF4-FFF2-40B4-BE49-F238E27FC236}">
                <a16:creationId xmlns:a16="http://schemas.microsoft.com/office/drawing/2014/main" id="{2F42D19F-476D-0716-021A-D9E35051BB44}"/>
              </a:ext>
            </a:extLst>
          </p:cNvPr>
          <p:cNvSpPr>
            <a:spLocks noGrp="1"/>
          </p:cNvSpPr>
          <p:nvPr>
            <p:ph type="sldNum" sz="quarter" idx="5"/>
          </p:nvPr>
        </p:nvSpPr>
        <p:spPr/>
        <p:txBody>
          <a:bodyPr/>
          <a:lstStyle/>
          <a:p>
            <a:fld id="{453DAAC2-4469-2C4A-8C93-745793D30FB6}" type="slidenum">
              <a:rPr lang="sv-SE" smtClean="0"/>
              <a:t>10</a:t>
            </a:fld>
            <a:endParaRPr lang="sv-SE"/>
          </a:p>
        </p:txBody>
      </p:sp>
    </p:spTree>
    <p:extLst>
      <p:ext uri="{BB962C8B-B14F-4D97-AF65-F5344CB8AC3E}">
        <p14:creationId xmlns:p14="http://schemas.microsoft.com/office/powerpoint/2010/main" val="3203283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5B4EEFF-2071-48AE-C5BB-03A6D89F01C5}"/>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C18991CB-E78F-56C9-A7D8-42156D034BE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1B4B679F-444C-4D35-E2CF-8145E6AA63CA}"/>
              </a:ext>
            </a:extLst>
          </p:cNvPr>
          <p:cNvSpPr>
            <a:spLocks noGrp="1"/>
          </p:cNvSpPr>
          <p:nvPr>
            <p:ph type="dt" sz="half" idx="10"/>
          </p:nvPr>
        </p:nvSpPr>
        <p:spPr/>
        <p:txBody>
          <a:bodyPr/>
          <a:lstStyle/>
          <a:p>
            <a:fld id="{952FE885-E9B5-8F48-80E4-E71B41CDFB6A}" type="datetimeFigureOut">
              <a:rPr lang="sv-SE" smtClean="0"/>
              <a:t>2026-01-30</a:t>
            </a:fld>
            <a:endParaRPr lang="sv-SE"/>
          </a:p>
        </p:txBody>
      </p:sp>
      <p:sp>
        <p:nvSpPr>
          <p:cNvPr id="5" name="Platshållare för sidfot 4">
            <a:extLst>
              <a:ext uri="{FF2B5EF4-FFF2-40B4-BE49-F238E27FC236}">
                <a16:creationId xmlns:a16="http://schemas.microsoft.com/office/drawing/2014/main" id="{A908D593-1448-C838-4D27-7F1B5B5EB74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EABE70B-7308-6852-652E-317A0718E150}"/>
              </a:ext>
            </a:extLst>
          </p:cNvPr>
          <p:cNvSpPr>
            <a:spLocks noGrp="1"/>
          </p:cNvSpPr>
          <p:nvPr>
            <p:ph type="sldNum" sz="quarter" idx="12"/>
          </p:nvPr>
        </p:nvSpPr>
        <p:spPr/>
        <p:txBody>
          <a:bodyPr/>
          <a:lstStyle/>
          <a:p>
            <a:fld id="{019CF9D6-650D-DA45-8493-51F667C6390F}" type="slidenum">
              <a:rPr lang="sv-SE" smtClean="0"/>
              <a:t>‹#›</a:t>
            </a:fld>
            <a:endParaRPr lang="sv-SE"/>
          </a:p>
        </p:txBody>
      </p:sp>
    </p:spTree>
    <p:extLst>
      <p:ext uri="{BB962C8B-B14F-4D97-AF65-F5344CB8AC3E}">
        <p14:creationId xmlns:p14="http://schemas.microsoft.com/office/powerpoint/2010/main" val="905258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F1C978-BE03-DE6C-9D63-AE8162C58039}"/>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C10B069-11BB-6045-D92B-EE479D11794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C701BF5-C4B3-7D45-16FB-3DA1D3437C8D}"/>
              </a:ext>
            </a:extLst>
          </p:cNvPr>
          <p:cNvSpPr>
            <a:spLocks noGrp="1"/>
          </p:cNvSpPr>
          <p:nvPr>
            <p:ph type="dt" sz="half" idx="10"/>
          </p:nvPr>
        </p:nvSpPr>
        <p:spPr/>
        <p:txBody>
          <a:bodyPr/>
          <a:lstStyle/>
          <a:p>
            <a:fld id="{952FE885-E9B5-8F48-80E4-E71B41CDFB6A}" type="datetimeFigureOut">
              <a:rPr lang="sv-SE" smtClean="0"/>
              <a:t>2026-01-30</a:t>
            </a:fld>
            <a:endParaRPr lang="sv-SE"/>
          </a:p>
        </p:txBody>
      </p:sp>
      <p:sp>
        <p:nvSpPr>
          <p:cNvPr id="5" name="Platshållare för sidfot 4">
            <a:extLst>
              <a:ext uri="{FF2B5EF4-FFF2-40B4-BE49-F238E27FC236}">
                <a16:creationId xmlns:a16="http://schemas.microsoft.com/office/drawing/2014/main" id="{E5E0B0A2-2285-87F8-DA9C-8937386EF0E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39926CE-8B4F-13F3-6727-FA68F767899B}"/>
              </a:ext>
            </a:extLst>
          </p:cNvPr>
          <p:cNvSpPr>
            <a:spLocks noGrp="1"/>
          </p:cNvSpPr>
          <p:nvPr>
            <p:ph type="sldNum" sz="quarter" idx="12"/>
          </p:nvPr>
        </p:nvSpPr>
        <p:spPr/>
        <p:txBody>
          <a:bodyPr/>
          <a:lstStyle/>
          <a:p>
            <a:fld id="{019CF9D6-650D-DA45-8493-51F667C6390F}" type="slidenum">
              <a:rPr lang="sv-SE" smtClean="0"/>
              <a:t>‹#›</a:t>
            </a:fld>
            <a:endParaRPr lang="sv-SE"/>
          </a:p>
        </p:txBody>
      </p:sp>
    </p:spTree>
    <p:extLst>
      <p:ext uri="{BB962C8B-B14F-4D97-AF65-F5344CB8AC3E}">
        <p14:creationId xmlns:p14="http://schemas.microsoft.com/office/powerpoint/2010/main" val="3362738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1AB285D1-7F4D-7B4D-F694-0C88E96429D6}"/>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21A22D6-20C5-604A-BAF2-0A3B8443D7DC}"/>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3A1E483-8D32-7175-5B80-69E62278B24B}"/>
              </a:ext>
            </a:extLst>
          </p:cNvPr>
          <p:cNvSpPr>
            <a:spLocks noGrp="1"/>
          </p:cNvSpPr>
          <p:nvPr>
            <p:ph type="dt" sz="half" idx="10"/>
          </p:nvPr>
        </p:nvSpPr>
        <p:spPr/>
        <p:txBody>
          <a:bodyPr/>
          <a:lstStyle/>
          <a:p>
            <a:fld id="{952FE885-E9B5-8F48-80E4-E71B41CDFB6A}" type="datetimeFigureOut">
              <a:rPr lang="sv-SE" smtClean="0"/>
              <a:t>2026-01-30</a:t>
            </a:fld>
            <a:endParaRPr lang="sv-SE"/>
          </a:p>
        </p:txBody>
      </p:sp>
      <p:sp>
        <p:nvSpPr>
          <p:cNvPr id="5" name="Platshållare för sidfot 4">
            <a:extLst>
              <a:ext uri="{FF2B5EF4-FFF2-40B4-BE49-F238E27FC236}">
                <a16:creationId xmlns:a16="http://schemas.microsoft.com/office/drawing/2014/main" id="{2074FED2-51A1-18FE-DAB6-C43DB67034D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6AA5F70-7958-A703-1196-9D68C02C4BFE}"/>
              </a:ext>
            </a:extLst>
          </p:cNvPr>
          <p:cNvSpPr>
            <a:spLocks noGrp="1"/>
          </p:cNvSpPr>
          <p:nvPr>
            <p:ph type="sldNum" sz="quarter" idx="12"/>
          </p:nvPr>
        </p:nvSpPr>
        <p:spPr/>
        <p:txBody>
          <a:bodyPr/>
          <a:lstStyle/>
          <a:p>
            <a:fld id="{019CF9D6-650D-DA45-8493-51F667C6390F}" type="slidenum">
              <a:rPr lang="sv-SE" smtClean="0"/>
              <a:t>‹#›</a:t>
            </a:fld>
            <a:endParaRPr lang="sv-SE"/>
          </a:p>
        </p:txBody>
      </p:sp>
    </p:spTree>
    <p:extLst>
      <p:ext uri="{BB962C8B-B14F-4D97-AF65-F5344CB8AC3E}">
        <p14:creationId xmlns:p14="http://schemas.microsoft.com/office/powerpoint/2010/main" val="1626889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0BC0A49-6073-CECD-08AE-03980662BCBA}"/>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F5DA479-DDEA-90F2-D706-8CCD1E0ABCEA}"/>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9292BEA-2846-9655-BD64-1F4B156D383D}"/>
              </a:ext>
            </a:extLst>
          </p:cNvPr>
          <p:cNvSpPr>
            <a:spLocks noGrp="1"/>
          </p:cNvSpPr>
          <p:nvPr>
            <p:ph type="dt" sz="half" idx="10"/>
          </p:nvPr>
        </p:nvSpPr>
        <p:spPr/>
        <p:txBody>
          <a:bodyPr/>
          <a:lstStyle/>
          <a:p>
            <a:fld id="{952FE885-E9B5-8F48-80E4-E71B41CDFB6A}" type="datetimeFigureOut">
              <a:rPr lang="sv-SE" smtClean="0"/>
              <a:t>2026-01-30</a:t>
            </a:fld>
            <a:endParaRPr lang="sv-SE"/>
          </a:p>
        </p:txBody>
      </p:sp>
      <p:sp>
        <p:nvSpPr>
          <p:cNvPr id="5" name="Platshållare för sidfot 4">
            <a:extLst>
              <a:ext uri="{FF2B5EF4-FFF2-40B4-BE49-F238E27FC236}">
                <a16:creationId xmlns:a16="http://schemas.microsoft.com/office/drawing/2014/main" id="{CBD926FA-6DCC-FAF8-F7C9-F9DD011CD86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6726E3D-4693-7841-6895-14C1BC32CE4A}"/>
              </a:ext>
            </a:extLst>
          </p:cNvPr>
          <p:cNvSpPr>
            <a:spLocks noGrp="1"/>
          </p:cNvSpPr>
          <p:nvPr>
            <p:ph type="sldNum" sz="quarter" idx="12"/>
          </p:nvPr>
        </p:nvSpPr>
        <p:spPr/>
        <p:txBody>
          <a:bodyPr/>
          <a:lstStyle/>
          <a:p>
            <a:fld id="{019CF9D6-650D-DA45-8493-51F667C6390F}" type="slidenum">
              <a:rPr lang="sv-SE" smtClean="0"/>
              <a:t>‹#›</a:t>
            </a:fld>
            <a:endParaRPr lang="sv-SE"/>
          </a:p>
        </p:txBody>
      </p:sp>
    </p:spTree>
    <p:extLst>
      <p:ext uri="{BB962C8B-B14F-4D97-AF65-F5344CB8AC3E}">
        <p14:creationId xmlns:p14="http://schemas.microsoft.com/office/powerpoint/2010/main" val="22680603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B6521B-99A3-6EFE-3BD9-57DF2E5A90E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6B62FA1B-049F-D38B-1BD3-10007EEB72D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54D83BD9-0258-3CC2-2D45-334B06ECEE38}"/>
              </a:ext>
            </a:extLst>
          </p:cNvPr>
          <p:cNvSpPr>
            <a:spLocks noGrp="1"/>
          </p:cNvSpPr>
          <p:nvPr>
            <p:ph type="dt" sz="half" idx="10"/>
          </p:nvPr>
        </p:nvSpPr>
        <p:spPr/>
        <p:txBody>
          <a:bodyPr/>
          <a:lstStyle/>
          <a:p>
            <a:fld id="{952FE885-E9B5-8F48-80E4-E71B41CDFB6A}" type="datetimeFigureOut">
              <a:rPr lang="sv-SE" smtClean="0"/>
              <a:t>2026-01-30</a:t>
            </a:fld>
            <a:endParaRPr lang="sv-SE"/>
          </a:p>
        </p:txBody>
      </p:sp>
      <p:sp>
        <p:nvSpPr>
          <p:cNvPr id="5" name="Platshållare för sidfot 4">
            <a:extLst>
              <a:ext uri="{FF2B5EF4-FFF2-40B4-BE49-F238E27FC236}">
                <a16:creationId xmlns:a16="http://schemas.microsoft.com/office/drawing/2014/main" id="{677EB77F-5756-909A-1385-6D6F8DF2B57F}"/>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BBF7E84-0807-9161-E12F-B2ED3621A131}"/>
              </a:ext>
            </a:extLst>
          </p:cNvPr>
          <p:cNvSpPr>
            <a:spLocks noGrp="1"/>
          </p:cNvSpPr>
          <p:nvPr>
            <p:ph type="sldNum" sz="quarter" idx="12"/>
          </p:nvPr>
        </p:nvSpPr>
        <p:spPr/>
        <p:txBody>
          <a:bodyPr/>
          <a:lstStyle/>
          <a:p>
            <a:fld id="{019CF9D6-650D-DA45-8493-51F667C6390F}" type="slidenum">
              <a:rPr lang="sv-SE" smtClean="0"/>
              <a:t>‹#›</a:t>
            </a:fld>
            <a:endParaRPr lang="sv-SE"/>
          </a:p>
        </p:txBody>
      </p:sp>
    </p:spTree>
    <p:extLst>
      <p:ext uri="{BB962C8B-B14F-4D97-AF65-F5344CB8AC3E}">
        <p14:creationId xmlns:p14="http://schemas.microsoft.com/office/powerpoint/2010/main" val="1303058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FFC3CA-39CE-EC43-5C86-4EA9526CB05B}"/>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18A5AE2-6572-B0CF-93FB-50C40732CC42}"/>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2B721EA7-4806-1607-8812-2CF6202033A7}"/>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701161AF-84F3-E5A0-A36C-2F9914107E3E}"/>
              </a:ext>
            </a:extLst>
          </p:cNvPr>
          <p:cNvSpPr>
            <a:spLocks noGrp="1"/>
          </p:cNvSpPr>
          <p:nvPr>
            <p:ph type="dt" sz="half" idx="10"/>
          </p:nvPr>
        </p:nvSpPr>
        <p:spPr/>
        <p:txBody>
          <a:bodyPr/>
          <a:lstStyle/>
          <a:p>
            <a:fld id="{952FE885-E9B5-8F48-80E4-E71B41CDFB6A}" type="datetimeFigureOut">
              <a:rPr lang="sv-SE" smtClean="0"/>
              <a:t>2026-01-30</a:t>
            </a:fld>
            <a:endParaRPr lang="sv-SE"/>
          </a:p>
        </p:txBody>
      </p:sp>
      <p:sp>
        <p:nvSpPr>
          <p:cNvPr id="6" name="Platshållare för sidfot 5">
            <a:extLst>
              <a:ext uri="{FF2B5EF4-FFF2-40B4-BE49-F238E27FC236}">
                <a16:creationId xmlns:a16="http://schemas.microsoft.com/office/drawing/2014/main" id="{C2C8EA22-2226-D8C9-4F45-FE341FC5DA2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C5CF793A-9427-0572-87FF-97B6879E69A5}"/>
              </a:ext>
            </a:extLst>
          </p:cNvPr>
          <p:cNvSpPr>
            <a:spLocks noGrp="1"/>
          </p:cNvSpPr>
          <p:nvPr>
            <p:ph type="sldNum" sz="quarter" idx="12"/>
          </p:nvPr>
        </p:nvSpPr>
        <p:spPr/>
        <p:txBody>
          <a:bodyPr/>
          <a:lstStyle/>
          <a:p>
            <a:fld id="{019CF9D6-650D-DA45-8493-51F667C6390F}" type="slidenum">
              <a:rPr lang="sv-SE" smtClean="0"/>
              <a:t>‹#›</a:t>
            </a:fld>
            <a:endParaRPr lang="sv-SE"/>
          </a:p>
        </p:txBody>
      </p:sp>
    </p:spTree>
    <p:extLst>
      <p:ext uri="{BB962C8B-B14F-4D97-AF65-F5344CB8AC3E}">
        <p14:creationId xmlns:p14="http://schemas.microsoft.com/office/powerpoint/2010/main" val="2904452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CEDA6C-F457-CA62-F8B8-310D5AAAAF6F}"/>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0007FD55-748D-ECD5-728C-AA97D10CB5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42DD9311-0815-8352-102B-BAFC4FC04CE3}"/>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2B1B0E67-9F9E-1C28-B7EC-EC0FF727B9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E85431E4-D5B6-6366-16D2-487F52576F4C}"/>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C50827F1-40E9-C165-7549-F3A402E6769B}"/>
              </a:ext>
            </a:extLst>
          </p:cNvPr>
          <p:cNvSpPr>
            <a:spLocks noGrp="1"/>
          </p:cNvSpPr>
          <p:nvPr>
            <p:ph type="dt" sz="half" idx="10"/>
          </p:nvPr>
        </p:nvSpPr>
        <p:spPr/>
        <p:txBody>
          <a:bodyPr/>
          <a:lstStyle/>
          <a:p>
            <a:fld id="{952FE885-E9B5-8F48-80E4-E71B41CDFB6A}" type="datetimeFigureOut">
              <a:rPr lang="sv-SE" smtClean="0"/>
              <a:t>2026-01-30</a:t>
            </a:fld>
            <a:endParaRPr lang="sv-SE"/>
          </a:p>
        </p:txBody>
      </p:sp>
      <p:sp>
        <p:nvSpPr>
          <p:cNvPr id="8" name="Platshållare för sidfot 7">
            <a:extLst>
              <a:ext uri="{FF2B5EF4-FFF2-40B4-BE49-F238E27FC236}">
                <a16:creationId xmlns:a16="http://schemas.microsoft.com/office/drawing/2014/main" id="{7EF9BE6F-8CF6-9177-F9F2-B1B04C9ADA4A}"/>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BD585209-23C0-E948-714D-F30778D8B3D4}"/>
              </a:ext>
            </a:extLst>
          </p:cNvPr>
          <p:cNvSpPr>
            <a:spLocks noGrp="1"/>
          </p:cNvSpPr>
          <p:nvPr>
            <p:ph type="sldNum" sz="quarter" idx="12"/>
          </p:nvPr>
        </p:nvSpPr>
        <p:spPr/>
        <p:txBody>
          <a:bodyPr/>
          <a:lstStyle/>
          <a:p>
            <a:fld id="{019CF9D6-650D-DA45-8493-51F667C6390F}" type="slidenum">
              <a:rPr lang="sv-SE" smtClean="0"/>
              <a:t>‹#›</a:t>
            </a:fld>
            <a:endParaRPr lang="sv-SE"/>
          </a:p>
        </p:txBody>
      </p:sp>
    </p:spTree>
    <p:extLst>
      <p:ext uri="{BB962C8B-B14F-4D97-AF65-F5344CB8AC3E}">
        <p14:creationId xmlns:p14="http://schemas.microsoft.com/office/powerpoint/2010/main" val="926241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A733E3-8092-2BE2-2685-00FB7E47B67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A44A31DC-905E-18C8-63DA-435006336449}"/>
              </a:ext>
            </a:extLst>
          </p:cNvPr>
          <p:cNvSpPr>
            <a:spLocks noGrp="1"/>
          </p:cNvSpPr>
          <p:nvPr>
            <p:ph type="dt" sz="half" idx="10"/>
          </p:nvPr>
        </p:nvSpPr>
        <p:spPr/>
        <p:txBody>
          <a:bodyPr/>
          <a:lstStyle/>
          <a:p>
            <a:fld id="{952FE885-E9B5-8F48-80E4-E71B41CDFB6A}" type="datetimeFigureOut">
              <a:rPr lang="sv-SE" smtClean="0"/>
              <a:t>2026-01-30</a:t>
            </a:fld>
            <a:endParaRPr lang="sv-SE"/>
          </a:p>
        </p:txBody>
      </p:sp>
      <p:sp>
        <p:nvSpPr>
          <p:cNvPr id="4" name="Platshållare för sidfot 3">
            <a:extLst>
              <a:ext uri="{FF2B5EF4-FFF2-40B4-BE49-F238E27FC236}">
                <a16:creationId xmlns:a16="http://schemas.microsoft.com/office/drawing/2014/main" id="{52501B8F-64E0-7E1A-1040-5958DD93D72F}"/>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2F431A5E-3B66-2082-C9B2-50A0D4AEAD96}"/>
              </a:ext>
            </a:extLst>
          </p:cNvPr>
          <p:cNvSpPr>
            <a:spLocks noGrp="1"/>
          </p:cNvSpPr>
          <p:nvPr>
            <p:ph type="sldNum" sz="quarter" idx="12"/>
          </p:nvPr>
        </p:nvSpPr>
        <p:spPr/>
        <p:txBody>
          <a:bodyPr/>
          <a:lstStyle/>
          <a:p>
            <a:fld id="{019CF9D6-650D-DA45-8493-51F667C6390F}" type="slidenum">
              <a:rPr lang="sv-SE" smtClean="0"/>
              <a:t>‹#›</a:t>
            </a:fld>
            <a:endParaRPr lang="sv-SE"/>
          </a:p>
        </p:txBody>
      </p:sp>
    </p:spTree>
    <p:extLst>
      <p:ext uri="{BB962C8B-B14F-4D97-AF65-F5344CB8AC3E}">
        <p14:creationId xmlns:p14="http://schemas.microsoft.com/office/powerpoint/2010/main" val="2813412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D84BC2FF-BA89-2927-8BFE-CE7251D9E64B}"/>
              </a:ext>
            </a:extLst>
          </p:cNvPr>
          <p:cNvSpPr>
            <a:spLocks noGrp="1"/>
          </p:cNvSpPr>
          <p:nvPr>
            <p:ph type="dt" sz="half" idx="10"/>
          </p:nvPr>
        </p:nvSpPr>
        <p:spPr/>
        <p:txBody>
          <a:bodyPr/>
          <a:lstStyle/>
          <a:p>
            <a:fld id="{952FE885-E9B5-8F48-80E4-E71B41CDFB6A}" type="datetimeFigureOut">
              <a:rPr lang="sv-SE" smtClean="0"/>
              <a:t>2026-01-30</a:t>
            </a:fld>
            <a:endParaRPr lang="sv-SE"/>
          </a:p>
        </p:txBody>
      </p:sp>
      <p:sp>
        <p:nvSpPr>
          <p:cNvPr id="3" name="Platshållare för sidfot 2">
            <a:extLst>
              <a:ext uri="{FF2B5EF4-FFF2-40B4-BE49-F238E27FC236}">
                <a16:creationId xmlns:a16="http://schemas.microsoft.com/office/drawing/2014/main" id="{81650BF0-CFC1-7755-F8E3-A409D5480FEC}"/>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546CF74B-A332-C61E-168C-61433FA0C40D}"/>
              </a:ext>
            </a:extLst>
          </p:cNvPr>
          <p:cNvSpPr>
            <a:spLocks noGrp="1"/>
          </p:cNvSpPr>
          <p:nvPr>
            <p:ph type="sldNum" sz="quarter" idx="12"/>
          </p:nvPr>
        </p:nvSpPr>
        <p:spPr/>
        <p:txBody>
          <a:bodyPr/>
          <a:lstStyle/>
          <a:p>
            <a:fld id="{019CF9D6-650D-DA45-8493-51F667C6390F}" type="slidenum">
              <a:rPr lang="sv-SE" smtClean="0"/>
              <a:t>‹#›</a:t>
            </a:fld>
            <a:endParaRPr lang="sv-SE"/>
          </a:p>
        </p:txBody>
      </p:sp>
    </p:spTree>
    <p:extLst>
      <p:ext uri="{BB962C8B-B14F-4D97-AF65-F5344CB8AC3E}">
        <p14:creationId xmlns:p14="http://schemas.microsoft.com/office/powerpoint/2010/main" val="2508050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719655-9036-B6AC-AF56-13FF1E351B6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A74E2AF8-AFBF-2E00-EF12-B4FC5B7770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08421F2D-D1D1-F4F1-374C-B602620AEC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D196460-57DF-F2E8-0634-CB913B29F2D0}"/>
              </a:ext>
            </a:extLst>
          </p:cNvPr>
          <p:cNvSpPr>
            <a:spLocks noGrp="1"/>
          </p:cNvSpPr>
          <p:nvPr>
            <p:ph type="dt" sz="half" idx="10"/>
          </p:nvPr>
        </p:nvSpPr>
        <p:spPr/>
        <p:txBody>
          <a:bodyPr/>
          <a:lstStyle/>
          <a:p>
            <a:fld id="{952FE885-E9B5-8F48-80E4-E71B41CDFB6A}" type="datetimeFigureOut">
              <a:rPr lang="sv-SE" smtClean="0"/>
              <a:t>2026-01-30</a:t>
            </a:fld>
            <a:endParaRPr lang="sv-SE"/>
          </a:p>
        </p:txBody>
      </p:sp>
      <p:sp>
        <p:nvSpPr>
          <p:cNvPr id="6" name="Platshållare för sidfot 5">
            <a:extLst>
              <a:ext uri="{FF2B5EF4-FFF2-40B4-BE49-F238E27FC236}">
                <a16:creationId xmlns:a16="http://schemas.microsoft.com/office/drawing/2014/main" id="{97685770-D13F-A530-B865-D8386B7F972E}"/>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918AE3F-A8AB-81B1-86BD-3FE09D75F62D}"/>
              </a:ext>
            </a:extLst>
          </p:cNvPr>
          <p:cNvSpPr>
            <a:spLocks noGrp="1"/>
          </p:cNvSpPr>
          <p:nvPr>
            <p:ph type="sldNum" sz="quarter" idx="12"/>
          </p:nvPr>
        </p:nvSpPr>
        <p:spPr/>
        <p:txBody>
          <a:bodyPr/>
          <a:lstStyle/>
          <a:p>
            <a:fld id="{019CF9D6-650D-DA45-8493-51F667C6390F}" type="slidenum">
              <a:rPr lang="sv-SE" smtClean="0"/>
              <a:t>‹#›</a:t>
            </a:fld>
            <a:endParaRPr lang="sv-SE"/>
          </a:p>
        </p:txBody>
      </p:sp>
    </p:spTree>
    <p:extLst>
      <p:ext uri="{BB962C8B-B14F-4D97-AF65-F5344CB8AC3E}">
        <p14:creationId xmlns:p14="http://schemas.microsoft.com/office/powerpoint/2010/main" val="10632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17FB94-B5DD-75F9-8A02-16D1EACAA8C9}"/>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ECA0D5A2-6D62-6B8F-6029-0E2B159454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E9DB828-DA35-74B4-62DB-CA39B0F75A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345D3394-8CA3-D834-C195-A93939F27621}"/>
              </a:ext>
            </a:extLst>
          </p:cNvPr>
          <p:cNvSpPr>
            <a:spLocks noGrp="1"/>
          </p:cNvSpPr>
          <p:nvPr>
            <p:ph type="dt" sz="half" idx="10"/>
          </p:nvPr>
        </p:nvSpPr>
        <p:spPr/>
        <p:txBody>
          <a:bodyPr/>
          <a:lstStyle/>
          <a:p>
            <a:fld id="{952FE885-E9B5-8F48-80E4-E71B41CDFB6A}" type="datetimeFigureOut">
              <a:rPr lang="sv-SE" smtClean="0"/>
              <a:t>2026-01-30</a:t>
            </a:fld>
            <a:endParaRPr lang="sv-SE"/>
          </a:p>
        </p:txBody>
      </p:sp>
      <p:sp>
        <p:nvSpPr>
          <p:cNvPr id="6" name="Platshållare för sidfot 5">
            <a:extLst>
              <a:ext uri="{FF2B5EF4-FFF2-40B4-BE49-F238E27FC236}">
                <a16:creationId xmlns:a16="http://schemas.microsoft.com/office/drawing/2014/main" id="{278A6E3C-3E35-D6D6-C5F5-0FD288EE4CF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3DF3AD45-F923-472C-84E1-F43DB742003B}"/>
              </a:ext>
            </a:extLst>
          </p:cNvPr>
          <p:cNvSpPr>
            <a:spLocks noGrp="1"/>
          </p:cNvSpPr>
          <p:nvPr>
            <p:ph type="sldNum" sz="quarter" idx="12"/>
          </p:nvPr>
        </p:nvSpPr>
        <p:spPr/>
        <p:txBody>
          <a:bodyPr/>
          <a:lstStyle/>
          <a:p>
            <a:fld id="{019CF9D6-650D-DA45-8493-51F667C6390F}" type="slidenum">
              <a:rPr lang="sv-SE" smtClean="0"/>
              <a:t>‹#›</a:t>
            </a:fld>
            <a:endParaRPr lang="sv-SE"/>
          </a:p>
        </p:txBody>
      </p:sp>
    </p:spTree>
    <p:extLst>
      <p:ext uri="{BB962C8B-B14F-4D97-AF65-F5344CB8AC3E}">
        <p14:creationId xmlns:p14="http://schemas.microsoft.com/office/powerpoint/2010/main" val="2221913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F4AC3DFF-3EED-8B0A-FFB2-3E323BC169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81C1943-4A84-8CED-B101-904ACAC40F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668F000-B817-2324-2224-3410ACC05B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52FE885-E9B5-8F48-80E4-E71B41CDFB6A}" type="datetimeFigureOut">
              <a:rPr lang="sv-SE" smtClean="0"/>
              <a:t>2026-01-30</a:t>
            </a:fld>
            <a:endParaRPr lang="sv-SE"/>
          </a:p>
        </p:txBody>
      </p:sp>
      <p:sp>
        <p:nvSpPr>
          <p:cNvPr id="5" name="Platshållare för sidfot 4">
            <a:extLst>
              <a:ext uri="{FF2B5EF4-FFF2-40B4-BE49-F238E27FC236}">
                <a16:creationId xmlns:a16="http://schemas.microsoft.com/office/drawing/2014/main" id="{88543796-FB05-4139-D7F4-4545F44F898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v-SE"/>
          </a:p>
        </p:txBody>
      </p:sp>
      <p:sp>
        <p:nvSpPr>
          <p:cNvPr id="6" name="Platshållare för bildnummer 5">
            <a:extLst>
              <a:ext uri="{FF2B5EF4-FFF2-40B4-BE49-F238E27FC236}">
                <a16:creationId xmlns:a16="http://schemas.microsoft.com/office/drawing/2014/main" id="{DBCB3DC5-6A81-2502-8375-5C23FB6EF98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19CF9D6-650D-DA45-8493-51F667C6390F}" type="slidenum">
              <a:rPr lang="sv-SE" smtClean="0"/>
              <a:t>‹#›</a:t>
            </a:fld>
            <a:endParaRPr lang="sv-SE"/>
          </a:p>
        </p:txBody>
      </p:sp>
    </p:spTree>
    <p:extLst>
      <p:ext uri="{BB962C8B-B14F-4D97-AF65-F5344CB8AC3E}">
        <p14:creationId xmlns:p14="http://schemas.microsoft.com/office/powerpoint/2010/main" val="41559404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ABA2635-9C11-F14D-9813-91179272F009}"/>
              </a:ext>
            </a:extLst>
          </p:cNvPr>
          <p:cNvSpPr>
            <a:spLocks noGrp="1"/>
          </p:cNvSpPr>
          <p:nvPr>
            <p:ph type="ctrTitle"/>
          </p:nvPr>
        </p:nvSpPr>
        <p:spPr/>
        <p:txBody>
          <a:bodyPr>
            <a:normAutofit fontScale="90000"/>
          </a:bodyPr>
          <a:lstStyle/>
          <a:p>
            <a:r>
              <a:rPr lang="sv-SE" b="1" dirty="0"/>
              <a:t>Nyheter december 2025 –januari 2026</a:t>
            </a:r>
            <a:br>
              <a:rPr lang="sv-SE" dirty="0"/>
            </a:br>
            <a:endParaRPr lang="sv-SE" dirty="0"/>
          </a:p>
        </p:txBody>
      </p:sp>
      <p:sp>
        <p:nvSpPr>
          <p:cNvPr id="3" name="Underrubrik 2">
            <a:extLst>
              <a:ext uri="{FF2B5EF4-FFF2-40B4-BE49-F238E27FC236}">
                <a16:creationId xmlns:a16="http://schemas.microsoft.com/office/drawing/2014/main" id="{D7A5A587-2D4B-254E-B9F7-C2FC317694A2}"/>
              </a:ext>
            </a:extLst>
          </p:cNvPr>
          <p:cNvSpPr>
            <a:spLocks noGrp="1"/>
          </p:cNvSpPr>
          <p:nvPr>
            <p:ph type="subTitle" idx="1"/>
          </p:nvPr>
        </p:nvSpPr>
        <p:spPr/>
        <p:txBody>
          <a:bodyPr/>
          <a:lstStyle/>
          <a:p>
            <a:r>
              <a:rPr lang="sv-SE" b="1" dirty="0"/>
              <a:t>Sveriges skolchefer</a:t>
            </a:r>
            <a:endParaRPr lang="sv-SE" dirty="0"/>
          </a:p>
        </p:txBody>
      </p:sp>
      <p:pic>
        <p:nvPicPr>
          <p:cNvPr id="4" name="Picture 4" descr="FSS2fär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15438" y="5715000"/>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0120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00BF7-8A55-DFC0-EBFE-D1C85FA4EB8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696BAFF-7350-D3DE-33D8-1D7ABDF25B50}"/>
              </a:ext>
            </a:extLst>
          </p:cNvPr>
          <p:cNvSpPr>
            <a:spLocks noGrp="1"/>
          </p:cNvSpPr>
          <p:nvPr>
            <p:ph type="title"/>
          </p:nvPr>
        </p:nvSpPr>
        <p:spPr>
          <a:xfrm>
            <a:off x="838200" y="365124"/>
            <a:ext cx="10515600" cy="1463675"/>
          </a:xfrm>
        </p:spPr>
        <p:txBody>
          <a:bodyPr>
            <a:noAutofit/>
          </a:bodyPr>
          <a:lstStyle/>
          <a:p>
            <a:r>
              <a:rPr lang="sv-SE" b="1" dirty="0"/>
              <a:t>Nya läroplaner på gång</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6BC44BE9-FFCC-F867-B250-628F5E0E86A1}"/>
              </a:ext>
            </a:extLst>
          </p:cNvPr>
          <p:cNvSpPr>
            <a:spLocks noGrp="1"/>
          </p:cNvSpPr>
          <p:nvPr>
            <p:ph idx="1"/>
          </p:nvPr>
        </p:nvSpPr>
        <p:spPr>
          <a:xfrm>
            <a:off x="743608" y="1472540"/>
            <a:ext cx="10515600" cy="5020335"/>
          </a:xfrm>
        </p:spPr>
        <p:txBody>
          <a:bodyPr>
            <a:normAutofit fontScale="92500"/>
          </a:bodyPr>
          <a:lstStyle/>
          <a:p>
            <a:endParaRPr lang="sv-SE" dirty="0"/>
          </a:p>
          <a:p>
            <a:r>
              <a:rPr lang="sv-SE" dirty="0"/>
              <a:t>Regeringen går vidare med Läroplansutredningens förslag och ger Skolverket i uppdrag att ta fram förslag till nya läroplaner för grundskolan, anpassade grundskolan, specialskolan och sameskolan.</a:t>
            </a:r>
          </a:p>
          <a:p>
            <a:r>
              <a:rPr lang="sv-SE" dirty="0"/>
              <a:t> De nya läroplanerna ska ha en tydligare kunskapsinriktning där grundläggande kunskaper och färdigheter betonas, särskilt i de yngre åldrarna. </a:t>
            </a:r>
          </a:p>
          <a:p>
            <a:r>
              <a:rPr lang="sv-SE" dirty="0"/>
              <a:t>Uppdraget ska redovisas senast den 31 mars 2027. De nya läroplanerna planeras att införas i samband med att grundskolan blir tioårig från hösten 2028.</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04ADB8B-59A8-13F0-8A3C-F863A2822B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55D8C1B1-A6B6-0EF0-8A95-CBEB0A3431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8470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48925-3342-93A4-D6D6-8ABAB8D7ADA1}"/>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3F487EC-3422-4D36-91E0-A69EFBB75D60}"/>
              </a:ext>
            </a:extLst>
          </p:cNvPr>
          <p:cNvSpPr>
            <a:spLocks noGrp="1"/>
          </p:cNvSpPr>
          <p:nvPr>
            <p:ph type="title"/>
          </p:nvPr>
        </p:nvSpPr>
        <p:spPr>
          <a:xfrm>
            <a:off x="838200" y="365124"/>
            <a:ext cx="10515600" cy="1463675"/>
          </a:xfrm>
        </p:spPr>
        <p:txBody>
          <a:bodyPr>
            <a:noAutofit/>
          </a:bodyPr>
          <a:lstStyle/>
          <a:p>
            <a:r>
              <a:rPr lang="sv-SE" b="1" dirty="0"/>
              <a:t>Lärarutbildningen ska reformeras</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DBE68BDB-F3E3-F3DA-AB46-8EA53BDDCD5D}"/>
              </a:ext>
            </a:extLst>
          </p:cNvPr>
          <p:cNvSpPr>
            <a:spLocks noGrp="1"/>
          </p:cNvSpPr>
          <p:nvPr>
            <p:ph idx="1"/>
          </p:nvPr>
        </p:nvSpPr>
        <p:spPr>
          <a:xfrm>
            <a:off x="743608" y="1472540"/>
            <a:ext cx="10515600" cy="5020335"/>
          </a:xfrm>
        </p:spPr>
        <p:txBody>
          <a:bodyPr>
            <a:normAutofit fontScale="92500" lnSpcReduction="20000"/>
          </a:bodyPr>
          <a:lstStyle/>
          <a:p>
            <a:pPr marL="0" indent="0">
              <a:buNone/>
            </a:pPr>
            <a:r>
              <a:rPr lang="sv-SE" dirty="0"/>
              <a:t>Regeringen har beslutat att reformera lärarutbildningen.</a:t>
            </a:r>
          </a:p>
          <a:p>
            <a:pPr marL="0" indent="0">
              <a:buNone/>
            </a:pPr>
            <a:endParaRPr lang="sv-SE" dirty="0"/>
          </a:p>
          <a:p>
            <a:r>
              <a:rPr lang="sv-SE" dirty="0"/>
              <a:t>Förändringarna innebär bland annat skärpta antagningskrav, ett reformerat utbildningsinnehåll samt ökad samverkan mellan de lärosäten som har lärarutbildningar.</a:t>
            </a:r>
          </a:p>
          <a:p>
            <a:r>
              <a:rPr lang="sv-SE" dirty="0"/>
              <a:t>Förändringarna som rör ett reformerat innehåll i lärarutbildningarna samordnas med införandet av en tioårig grundskola och arbetet med nya läroplaner och införs därför hösten 2028.</a:t>
            </a:r>
          </a:p>
          <a:p>
            <a:r>
              <a:rPr lang="sv-SE" dirty="0"/>
              <a:t>Regeringen har också givit de universitet och högskolor som har lärarutbildningar i uppdrag att gemensamt planera så att dimensioneringen av lärarutbildningen motsvarar studenternas efterfrågan och skolhuvudmännens behov.</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EFA6C409-2BAA-75EC-C50C-95B40400E29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D408B3AD-22C8-9608-827D-F8947B2B38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23831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DB837-FBBE-1A35-87B9-A5B90D5B3E6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368302F7-8EC2-05A5-1DAB-0D46583C61F8}"/>
              </a:ext>
            </a:extLst>
          </p:cNvPr>
          <p:cNvSpPr>
            <a:spLocks noGrp="1"/>
          </p:cNvSpPr>
          <p:nvPr>
            <p:ph type="title"/>
          </p:nvPr>
        </p:nvSpPr>
        <p:spPr>
          <a:xfrm>
            <a:off x="838200" y="365124"/>
            <a:ext cx="10515600" cy="1463675"/>
          </a:xfrm>
        </p:spPr>
        <p:txBody>
          <a:bodyPr>
            <a:noAutofit/>
          </a:bodyPr>
          <a:lstStyle/>
          <a:p>
            <a:r>
              <a:rPr lang="sv-SE" b="1" dirty="0"/>
              <a:t>Svenska språkets ställning i förskolan ska förtydligas</a:t>
            </a:r>
            <a:br>
              <a:rPr lang="sv-SE" dirty="0"/>
            </a:b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8523FEA6-70AC-FA17-60AA-3DF4058509E6}"/>
              </a:ext>
            </a:extLst>
          </p:cNvPr>
          <p:cNvSpPr>
            <a:spLocks noGrp="1"/>
          </p:cNvSpPr>
          <p:nvPr>
            <p:ph idx="1"/>
          </p:nvPr>
        </p:nvSpPr>
        <p:spPr>
          <a:xfrm>
            <a:off x="743608" y="1472540"/>
            <a:ext cx="10515600" cy="5020335"/>
          </a:xfrm>
        </p:spPr>
        <p:txBody>
          <a:bodyPr>
            <a:normAutofit/>
          </a:bodyPr>
          <a:lstStyle/>
          <a:p>
            <a:pPr marL="0" indent="0">
              <a:buNone/>
            </a:pPr>
            <a:endParaRPr lang="sv-SE" dirty="0"/>
          </a:p>
          <a:p>
            <a:pPr marL="0" indent="0">
              <a:buNone/>
            </a:pPr>
            <a:r>
              <a:rPr lang="sv-SE" dirty="0"/>
              <a:t>I november 2024 tillsatte regeringen en utredning som bland annat ska föreslå en obligatorisk språkförskola och åtgärder som ska ge förskolan bättre förutsättningar, att erbjuda barnen en utbildning av god kvalitet. </a:t>
            </a:r>
          </a:p>
          <a:p>
            <a:r>
              <a:rPr lang="sv-SE" dirty="0"/>
              <a:t>Nu får utredningen ett tilläggsdirektiv och ska även föreslå hur det kan förtydligas i skollagen att språket i skolväsendet är svenska.</a:t>
            </a:r>
          </a:p>
          <a:p>
            <a:r>
              <a:rPr lang="sv-SE" dirty="0"/>
              <a:t>Utredningstiden förlängs till den 11 juni 2026.</a:t>
            </a:r>
          </a:p>
          <a:p>
            <a:pPr marL="0" indent="0">
              <a:buNone/>
            </a:pPr>
            <a:r>
              <a:rPr lang="sv-SE" dirty="0"/>
              <a:t> </a:t>
            </a:r>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BECC1F61-1D90-94AF-64B2-E650E05ED3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504DB211-A905-2AA4-C6B7-C31D6D2808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3234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6C4153-FE02-7CB7-2429-03CDB8A6EB2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B4D6463-CB0A-CAC8-083D-37018C7896A6}"/>
              </a:ext>
            </a:extLst>
          </p:cNvPr>
          <p:cNvSpPr>
            <a:spLocks noGrp="1"/>
          </p:cNvSpPr>
          <p:nvPr>
            <p:ph type="title"/>
          </p:nvPr>
        </p:nvSpPr>
        <p:spPr>
          <a:xfrm>
            <a:off x="838200" y="365124"/>
            <a:ext cx="10515600" cy="1463675"/>
          </a:xfrm>
        </p:spPr>
        <p:txBody>
          <a:bodyPr>
            <a:noAutofit/>
          </a:bodyPr>
          <a:lstStyle/>
          <a:p>
            <a:r>
              <a:rPr lang="sv-SE" b="1" dirty="0"/>
              <a:t>Ändrade villkor i professionsprogrammet</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FA6896C4-9B89-F89F-7B05-75907691A52E}"/>
              </a:ext>
            </a:extLst>
          </p:cNvPr>
          <p:cNvSpPr>
            <a:spLocks noGrp="1"/>
          </p:cNvSpPr>
          <p:nvPr>
            <p:ph idx="1"/>
          </p:nvPr>
        </p:nvSpPr>
        <p:spPr>
          <a:xfrm>
            <a:off x="743608" y="1472540"/>
            <a:ext cx="10515600" cy="5020335"/>
          </a:xfrm>
        </p:spPr>
        <p:txBody>
          <a:bodyPr>
            <a:normAutofit fontScale="92500"/>
          </a:bodyPr>
          <a:lstStyle/>
          <a:p>
            <a:endParaRPr lang="sv-SE" dirty="0"/>
          </a:p>
          <a:p>
            <a:r>
              <a:rPr lang="sv-SE" dirty="0"/>
              <a:t>Skolverket ser över villkoren för deltagande i professionsprogrammet och från och med den 20 februari ändras villkoren för meriteringsnivå 1.</a:t>
            </a:r>
          </a:p>
          <a:p>
            <a:endParaRPr lang="sv-SE" dirty="0"/>
          </a:p>
          <a:p>
            <a:r>
              <a:rPr lang="sv-SE" dirty="0"/>
              <a:t>Villkorsändringen innebär att de studier som ligger till grund för meritering till meriteringsnivå 1 är akademiska kurser inom områdena: ämnesstudier, ämnesdidaktiska studier, studier inom det </a:t>
            </a:r>
            <a:r>
              <a:rPr lang="sv-SE" dirty="0" err="1"/>
              <a:t>förskolepedagogiska</a:t>
            </a:r>
            <a:r>
              <a:rPr lang="sv-SE" dirty="0"/>
              <a:t> området, kognitionsvetenskap, specialpedagogik eller ledarskap. Övriga meriteringsvillkor är oförändrade.</a:t>
            </a:r>
          </a:p>
          <a:p>
            <a:pPr marL="0" indent="0">
              <a:buNone/>
            </a:pPr>
            <a:r>
              <a:rPr lang="sv-SE" dirty="0"/>
              <a:t> </a:t>
            </a:r>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9FBDCBB7-B88D-0192-1328-EFB1D5F26B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814EB967-039C-F1FA-A657-017DA461E8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06440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85415-6FC7-3438-A528-C708BD07982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E7D3C46-56FA-534D-144E-63E7E8B5A28E}"/>
              </a:ext>
            </a:extLst>
          </p:cNvPr>
          <p:cNvSpPr>
            <a:spLocks noGrp="1"/>
          </p:cNvSpPr>
          <p:nvPr>
            <p:ph type="title"/>
          </p:nvPr>
        </p:nvSpPr>
        <p:spPr>
          <a:xfrm>
            <a:off x="838200" y="365124"/>
            <a:ext cx="10515600" cy="1463675"/>
          </a:xfrm>
        </p:spPr>
        <p:txBody>
          <a:bodyPr>
            <a:noAutofit/>
          </a:bodyPr>
          <a:lstStyle/>
          <a:p>
            <a:r>
              <a:rPr lang="sv-SE" b="1" dirty="0"/>
              <a:t>Kartläggning av kommunernas planering för förskola och skola vid kris eller krig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17F7629C-31DA-AD90-D26B-487B2EDBED36}"/>
              </a:ext>
            </a:extLst>
          </p:cNvPr>
          <p:cNvSpPr>
            <a:spLocks noGrp="1"/>
          </p:cNvSpPr>
          <p:nvPr>
            <p:ph idx="1"/>
          </p:nvPr>
        </p:nvSpPr>
        <p:spPr>
          <a:xfrm>
            <a:off x="743608" y="1472540"/>
            <a:ext cx="10515600" cy="5020335"/>
          </a:xfrm>
        </p:spPr>
        <p:txBody>
          <a:bodyPr>
            <a:normAutofit fontScale="92500"/>
          </a:bodyPr>
          <a:lstStyle/>
          <a:p>
            <a:pPr marL="0" indent="0">
              <a:buNone/>
            </a:pPr>
            <a:endParaRPr lang="sv-SE" dirty="0"/>
          </a:p>
          <a:p>
            <a:r>
              <a:rPr lang="sv-SE" dirty="0"/>
              <a:t>Skolverkets kartläggning visar att kommunerna ser flera utmaningar med att upprätthålla verksamheterna inom skolväsendet. </a:t>
            </a:r>
          </a:p>
          <a:p>
            <a:r>
              <a:rPr lang="sv-SE" dirty="0"/>
              <a:t>Det gäller personalförsörjning, brist på resurser för beredskapsarbete samt att säkerställa försörjningen av el, it, vatten och livsmedel.  </a:t>
            </a:r>
          </a:p>
          <a:p>
            <a:r>
              <a:rPr lang="sv-SE" dirty="0"/>
              <a:t>För att stärka beredskapen har många kommuner genomfört övningar med personalen i förskole- och skolverksamheterna. </a:t>
            </a:r>
          </a:p>
          <a:p>
            <a:r>
              <a:rPr lang="sv-SE" dirty="0"/>
              <a:t>Flera kommuner efterlyser även tydligare styrning, särskilt vad gäller fristående huvudmäns beredskapsansvar.</a:t>
            </a:r>
          </a:p>
          <a:p>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88DCB263-0495-4C0D-70A7-4A7B0B0CEB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54A54190-8ABF-5070-5C2F-D4E456BB92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524304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6BB213-4A16-C1AB-3137-CEA6589BECA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5E5B126-7E4A-A63B-54E4-00FE705CDAE7}"/>
              </a:ext>
            </a:extLst>
          </p:cNvPr>
          <p:cNvSpPr>
            <a:spLocks noGrp="1"/>
          </p:cNvSpPr>
          <p:nvPr>
            <p:ph type="title"/>
          </p:nvPr>
        </p:nvSpPr>
        <p:spPr>
          <a:xfrm>
            <a:off x="838200" y="365124"/>
            <a:ext cx="10515600" cy="1463675"/>
          </a:xfrm>
        </p:spPr>
        <p:txBody>
          <a:bodyPr>
            <a:noAutofit/>
          </a:bodyPr>
          <a:lstStyle/>
          <a:p>
            <a:r>
              <a:rPr lang="sv-SE" b="1" dirty="0"/>
              <a:t>Var tredje elev i arbete efter nationellt program i anpassade gymnasieskolan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FA24EF02-47C3-6DC7-81F4-F3BEDE2AC5F5}"/>
              </a:ext>
            </a:extLst>
          </p:cNvPr>
          <p:cNvSpPr>
            <a:spLocks noGrp="1"/>
          </p:cNvSpPr>
          <p:nvPr>
            <p:ph idx="1"/>
          </p:nvPr>
        </p:nvSpPr>
        <p:spPr>
          <a:xfrm>
            <a:off x="743608" y="1472540"/>
            <a:ext cx="10515600" cy="5020335"/>
          </a:xfrm>
        </p:spPr>
        <p:txBody>
          <a:bodyPr>
            <a:normAutofit/>
          </a:bodyPr>
          <a:lstStyle/>
          <a:p>
            <a:pPr marL="0" indent="0">
              <a:buNone/>
            </a:pPr>
            <a:endParaRPr lang="sv-SE" dirty="0"/>
          </a:p>
          <a:p>
            <a:pPr marL="0" indent="0">
              <a:buNone/>
            </a:pPr>
            <a:r>
              <a:rPr lang="sv-SE" dirty="0"/>
              <a:t>Skolverkets statistik visar att cirka 30 procent av dem som gått ett nationellt program inom skolformen är i arbete efter avslutade studier. </a:t>
            </a:r>
          </a:p>
          <a:p>
            <a:pPr marL="0" indent="0">
              <a:buNone/>
            </a:pPr>
            <a:r>
              <a:rPr lang="sv-SE" dirty="0"/>
              <a:t>Daglig verksamhet är den vanligaste sysselsättningen för ungdomar som har avslutat sina studier i anpassade gymnasieskolan. </a:t>
            </a:r>
          </a:p>
          <a:p>
            <a:pPr marL="0" indent="0">
              <a:buNone/>
            </a:pPr>
            <a:endParaRPr lang="sv-SE" dirty="0"/>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8158FC36-69B5-2E55-DED0-E76B52560D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4C55326E-DDDD-5BF9-37AB-26DADA94C6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947629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F50E90-EABB-F619-BEA9-48D0557A2099}"/>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08D049D2-BDF3-25BB-A0BE-6B08224086D2}"/>
              </a:ext>
            </a:extLst>
          </p:cNvPr>
          <p:cNvSpPr>
            <a:spLocks noGrp="1"/>
          </p:cNvSpPr>
          <p:nvPr>
            <p:ph type="title"/>
          </p:nvPr>
        </p:nvSpPr>
        <p:spPr>
          <a:xfrm>
            <a:off x="838200" y="365124"/>
            <a:ext cx="10515600" cy="1463675"/>
          </a:xfrm>
        </p:spPr>
        <p:txBody>
          <a:bodyPr>
            <a:noAutofit/>
          </a:bodyPr>
          <a:lstStyle/>
          <a:p>
            <a:r>
              <a:rPr lang="sv-SE" b="1" dirty="0"/>
              <a:t>Ny Tims-rapport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D97573DB-C5CD-7924-5DB1-ADD06C44F2AF}"/>
              </a:ext>
            </a:extLst>
          </p:cNvPr>
          <p:cNvSpPr>
            <a:spLocks noGrp="1"/>
          </p:cNvSpPr>
          <p:nvPr>
            <p:ph idx="1"/>
          </p:nvPr>
        </p:nvSpPr>
        <p:spPr>
          <a:xfrm>
            <a:off x="743608" y="1472540"/>
            <a:ext cx="10515600" cy="5020335"/>
          </a:xfrm>
        </p:spPr>
        <p:txBody>
          <a:bodyPr>
            <a:normAutofit fontScale="92500" lnSpcReduction="10000"/>
          </a:bodyPr>
          <a:lstStyle/>
          <a:p>
            <a:pPr marL="0" indent="0">
              <a:buNone/>
            </a:pPr>
            <a:endParaRPr lang="sv-SE" dirty="0"/>
          </a:p>
          <a:p>
            <a:r>
              <a:rPr lang="sv-SE" dirty="0"/>
              <a:t>I rapporten </a:t>
            </a:r>
            <a:r>
              <a:rPr lang="sv-SE" dirty="0" err="1"/>
              <a:t>Timss</a:t>
            </a:r>
            <a:r>
              <a:rPr lang="sv-SE" dirty="0"/>
              <a:t> Longitudinal </a:t>
            </a:r>
            <a:r>
              <a:rPr lang="sv-SE" dirty="0" err="1"/>
              <a:t>Study</a:t>
            </a:r>
            <a:r>
              <a:rPr lang="sv-SE" dirty="0"/>
              <a:t> har samma elever som deltog i </a:t>
            </a:r>
            <a:r>
              <a:rPr lang="sv-SE" dirty="0" err="1"/>
              <a:t>Timss</a:t>
            </a:r>
            <a:r>
              <a:rPr lang="sv-SE" dirty="0"/>
              <a:t> 2023 fått göra om studien ett år senare. </a:t>
            </a:r>
          </a:p>
          <a:p>
            <a:r>
              <a:rPr lang="sv-SE" dirty="0"/>
              <a:t>Studien visar att i genomsnitt förbättrar svenska elever sina resultat i matematik och naturvetenskap, både mellan årskurs 4 och 5 och mellan årskurs 8 och 9. Det gäller dock inte alla elever, de lågpresterande eleverna har till och med sämre resultat i årskurs 9 än i årskurs 8.</a:t>
            </a:r>
          </a:p>
          <a:p>
            <a:r>
              <a:rPr lang="sv-SE" dirty="0"/>
              <a:t>I </a:t>
            </a:r>
            <a:r>
              <a:rPr lang="sv-SE" dirty="0" err="1"/>
              <a:t>Timss</a:t>
            </a:r>
            <a:r>
              <a:rPr lang="sv-SE" dirty="0"/>
              <a:t> 2023 framkom att elevers socioekonomiska förutsättningar spelar en allt större roll för deras prestationer över tid. Elever med en mer gynnsam socioekonomisk bakgrund presterar i genomsnitt bättre än de med en mindre </a:t>
            </a:r>
          </a:p>
          <a:p>
            <a:pPr marL="0" indent="0">
              <a:buNone/>
            </a:pPr>
            <a:r>
              <a:rPr lang="sv-SE" dirty="0"/>
              <a:t>   gynnsam socioekonomisk bakgrund.</a:t>
            </a:r>
          </a:p>
          <a:p>
            <a:pPr marL="0" indent="0">
              <a:buNone/>
            </a:pPr>
            <a:endParaRPr lang="sv-SE" dirty="0"/>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574CDBAC-89D8-444C-D2FE-DB2E2240ED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C2038E0C-E53D-A508-63DC-21D73DAB66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78020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AEA37D-9632-F4CB-F5BA-4248CB0D6F30}"/>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4E10647-8804-B69D-8CEB-9C2F89F9A373}"/>
              </a:ext>
            </a:extLst>
          </p:cNvPr>
          <p:cNvSpPr>
            <a:spLocks noGrp="1"/>
          </p:cNvSpPr>
          <p:nvPr>
            <p:ph type="title"/>
          </p:nvPr>
        </p:nvSpPr>
        <p:spPr>
          <a:xfrm>
            <a:off x="838200" y="365124"/>
            <a:ext cx="10515600" cy="1463675"/>
          </a:xfrm>
        </p:spPr>
        <p:txBody>
          <a:bodyPr>
            <a:noAutofit/>
          </a:bodyPr>
          <a:lstStyle/>
          <a:p>
            <a:r>
              <a:rPr lang="sv-SE" b="1" dirty="0"/>
              <a:t>Ny Talis-rapport om förskolan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7F9F98B3-6B5B-F183-5ADD-2DED1B03386F}"/>
              </a:ext>
            </a:extLst>
          </p:cNvPr>
          <p:cNvSpPr>
            <a:spLocks noGrp="1"/>
          </p:cNvSpPr>
          <p:nvPr>
            <p:ph idx="1"/>
          </p:nvPr>
        </p:nvSpPr>
        <p:spPr>
          <a:xfrm>
            <a:off x="743608" y="1472540"/>
            <a:ext cx="10515600" cy="5020335"/>
          </a:xfrm>
        </p:spPr>
        <p:txBody>
          <a:bodyPr>
            <a:normAutofit fontScale="85000" lnSpcReduction="20000"/>
          </a:bodyPr>
          <a:lstStyle/>
          <a:p>
            <a:r>
              <a:rPr lang="sv-SE" dirty="0"/>
              <a:t>Den internationella undersökningen Talis förskolan 2024 visar att nio av tio som arbetar inom förskolan i Sverige är nöjda med sitt arbete. Många skulle göra samma yrkesval igen. De flesta som arbetar i barngrupper känner sig uppskattade av både barn och vårdnadshavare. De känner även stöd från sin rektor på förskolan och samarbetar i hög grad med sina kollegor.  </a:t>
            </a:r>
          </a:p>
          <a:p>
            <a:r>
              <a:rPr lang="sv-SE" dirty="0"/>
              <a:t>I dessa frågor ligger Sverige på liknande nivåer som Danmark och Finland. Däremot instämmer endast var fjärde förskolepersonal i Sverige att yrket har en hög status i samhället, jämfört med hälften i Danmark och drygt var tredje i Finland.</a:t>
            </a:r>
          </a:p>
          <a:p>
            <a:r>
              <a:rPr lang="sv-SE" dirty="0"/>
              <a:t>Nära hälften av förskolepersonalen uppger att de är ganska mycket eller mycket stressade i sitt arbete. Förskollärare upplever i högre grad än annan personal inom förskolan att de är stressade i sitt arbete. Det som stressar mest är att ha för många barn i barngruppen. </a:t>
            </a:r>
          </a:p>
          <a:p>
            <a:r>
              <a:rPr lang="sv-SE" dirty="0"/>
              <a:t>Även om de flesta som arbetar i förskolan är nöjda med sitt arbete svarar fyra av tio att det är troligt eller mycket troligt att de inom fem år har lämnat sitt yrke för att arbeta med någonting annat. </a:t>
            </a:r>
          </a:p>
          <a:p>
            <a:pPr marL="0" indent="0">
              <a:buNone/>
            </a:pPr>
            <a:endParaRPr lang="sv-SE" dirty="0"/>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39D2821C-ABC4-A570-EDDB-8F8C4A449F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2997FA61-AD5B-EFCD-762B-51A1432CBE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3425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0D1E5-CA87-386F-2D69-8BF3205CF08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35F300A-04B6-CF02-EB87-6F60C9E93FFB}"/>
              </a:ext>
            </a:extLst>
          </p:cNvPr>
          <p:cNvSpPr>
            <a:spLocks noGrp="1"/>
          </p:cNvSpPr>
          <p:nvPr>
            <p:ph type="title"/>
          </p:nvPr>
        </p:nvSpPr>
        <p:spPr>
          <a:xfrm>
            <a:off x="838200" y="365124"/>
            <a:ext cx="10515600" cy="1463675"/>
          </a:xfrm>
        </p:spPr>
        <p:txBody>
          <a:bodyPr>
            <a:noAutofit/>
          </a:bodyPr>
          <a:lstStyle/>
          <a:p>
            <a:r>
              <a:rPr lang="sv-SE" b="1" dirty="0"/>
              <a:t>Förändringar i statistik om lärare</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857C3D0C-9593-C9B1-280A-B983DC859224}"/>
              </a:ext>
            </a:extLst>
          </p:cNvPr>
          <p:cNvSpPr>
            <a:spLocks noGrp="1"/>
          </p:cNvSpPr>
          <p:nvPr>
            <p:ph idx="1"/>
          </p:nvPr>
        </p:nvSpPr>
        <p:spPr>
          <a:xfrm>
            <a:off x="743608" y="1472540"/>
            <a:ext cx="10515600" cy="5020335"/>
          </a:xfrm>
        </p:spPr>
        <p:txBody>
          <a:bodyPr>
            <a:normAutofit/>
          </a:bodyPr>
          <a:lstStyle/>
          <a:p>
            <a:r>
              <a:rPr lang="sv-SE" dirty="0"/>
              <a:t>Skolverket publicerar varje år uppdaterade siffror över andelen behöriga lärare per skola, uppdelat per skolämne. Sedan våren 2025 visas mindre information i delar av statistiken med hänsyn till sekretess och rådande regelverk.</a:t>
            </a:r>
          </a:p>
          <a:p>
            <a:pPr marL="0" indent="0">
              <a:buNone/>
            </a:pPr>
            <a:r>
              <a:rPr lang="sv-SE" dirty="0"/>
              <a:t> </a:t>
            </a:r>
          </a:p>
          <a:p>
            <a:r>
              <a:rPr lang="sv-SE" dirty="0"/>
              <a:t>Sekretessmarkeringen rör enbart publicerad statistik på </a:t>
            </a:r>
            <a:r>
              <a:rPr lang="sv-SE" dirty="0" err="1"/>
              <a:t>skolverket.se</a:t>
            </a:r>
            <a:r>
              <a:rPr lang="sv-SE" dirty="0"/>
              <a:t>. Forskare och andra statistikansvariga myndigheter har möjlighet att lämna in en förfrågan om att ta del av samtliga uppgifter, utlämning sker då enligt fastställda rutiner.</a:t>
            </a:r>
            <a:r>
              <a:rPr lang="sv-SE" dirty="0">
                <a:effectLst/>
              </a:rPr>
              <a:t> </a:t>
            </a:r>
            <a:r>
              <a:rPr lang="sv-SE" dirty="0"/>
              <a:t> </a:t>
            </a:r>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20DC96FC-FF51-9CCC-30CA-1014F7B283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340CDB69-151C-04EA-88CA-C6A218BF39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20334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512E58-57DA-A0E2-3E7E-9E0D67F9230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08433F1-1099-C4BF-F7A9-1B9C8A1C1607}"/>
              </a:ext>
            </a:extLst>
          </p:cNvPr>
          <p:cNvSpPr>
            <a:spLocks noGrp="1"/>
          </p:cNvSpPr>
          <p:nvPr>
            <p:ph type="title"/>
          </p:nvPr>
        </p:nvSpPr>
        <p:spPr>
          <a:xfrm>
            <a:off x="838200" y="365124"/>
            <a:ext cx="10515600" cy="1463675"/>
          </a:xfrm>
        </p:spPr>
        <p:txBody>
          <a:bodyPr>
            <a:noAutofit/>
          </a:bodyPr>
          <a:lstStyle/>
          <a:p>
            <a:r>
              <a:rPr lang="sv-SE" b="1" dirty="0"/>
              <a:t>Stöd i arbetet med barn och unga i organiserad brottslighet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6FD3E343-2593-363F-E3A3-4AD619991EC9}"/>
              </a:ext>
            </a:extLst>
          </p:cNvPr>
          <p:cNvSpPr>
            <a:spLocks noGrp="1"/>
          </p:cNvSpPr>
          <p:nvPr>
            <p:ph idx="1"/>
          </p:nvPr>
        </p:nvSpPr>
        <p:spPr>
          <a:xfrm>
            <a:off x="743608" y="1472540"/>
            <a:ext cx="10515600" cy="5020335"/>
          </a:xfrm>
        </p:spPr>
        <p:txBody>
          <a:bodyPr>
            <a:normAutofit fontScale="92500" lnSpcReduction="10000"/>
          </a:bodyPr>
          <a:lstStyle/>
          <a:p>
            <a:endParaRPr lang="sv-SE" dirty="0"/>
          </a:p>
          <a:p>
            <a:r>
              <a:rPr lang="sv-SE" dirty="0"/>
              <a:t>Skolverket har publicerat en guide som ska vägleda lokala aktörer att utveckla och stärka sin samverkan kring barn och unga i organiserad brottslighet (Bob). Guiden samlar erfarenheter, metoder och praktiska verktyg som kan anpassas till lokala behov och förutsättningar. </a:t>
            </a:r>
          </a:p>
          <a:p>
            <a:r>
              <a:rPr lang="sv-SE" dirty="0"/>
              <a:t>Bob är en struktur på nationell, regional och lokal nivå. Bob-strukturen kompletterar och förstärker befintligt arbete, som exempelvis samverkan mellan skola, socialtjänst, polis och fritid (SSPF) och arbetet med sociala insatsgrupper (SIG). Målet med arbetet är färre barn och unga som begår eller har en påtaglig risk att begå brott inom ramen för organiserad brottslighet.</a:t>
            </a:r>
          </a:p>
          <a:p>
            <a:pPr marL="0" indent="0">
              <a:buNone/>
            </a:pPr>
            <a:r>
              <a:rPr lang="sv-SE" dirty="0"/>
              <a:t> </a:t>
            </a:r>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0A937621-0F21-B229-387E-596AB80ACD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F6AADD81-BC36-2526-8C80-48F0918FA9B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8250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7ECF6-007B-F0F9-187A-0A1FB114DA2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7405C683-C9B4-0840-3869-01BB6A5F22AE}"/>
              </a:ext>
            </a:extLst>
          </p:cNvPr>
          <p:cNvSpPr>
            <a:spLocks noGrp="1"/>
          </p:cNvSpPr>
          <p:nvPr>
            <p:ph type="title"/>
          </p:nvPr>
        </p:nvSpPr>
        <p:spPr>
          <a:xfrm>
            <a:off x="838200" y="365124"/>
            <a:ext cx="10515600" cy="1463675"/>
          </a:xfrm>
        </p:spPr>
        <p:txBody>
          <a:bodyPr>
            <a:noAutofit/>
          </a:bodyPr>
          <a:lstStyle/>
          <a:p>
            <a:r>
              <a:rPr lang="sv-SE" b="1" dirty="0"/>
              <a:t>Förslag om ordning och tidigt stöd </a:t>
            </a:r>
            <a:r>
              <a:rPr lang="sv-SE" dirty="0"/>
              <a:t>Bild 1</a:t>
            </a:r>
            <a:r>
              <a:rPr lang="sv-SE" dirty="0">
                <a:effectLst/>
              </a:rPr>
              <a:t> </a:t>
            </a:r>
            <a:r>
              <a:rPr lang="sv-SE"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9F62DCFB-AC34-8694-56E2-FF3EACA18CC9}"/>
              </a:ext>
            </a:extLst>
          </p:cNvPr>
          <p:cNvSpPr>
            <a:spLocks noGrp="1"/>
          </p:cNvSpPr>
          <p:nvPr>
            <p:ph idx="1"/>
          </p:nvPr>
        </p:nvSpPr>
        <p:spPr>
          <a:xfrm>
            <a:off x="743608" y="1472540"/>
            <a:ext cx="10515600" cy="5020335"/>
          </a:xfrm>
        </p:spPr>
        <p:txBody>
          <a:bodyPr>
            <a:normAutofit fontScale="85000" lnSpcReduction="20000"/>
          </a:bodyPr>
          <a:lstStyle/>
          <a:p>
            <a:pPr marL="0" indent="0">
              <a:buNone/>
            </a:pPr>
            <a:r>
              <a:rPr lang="sv-SE" dirty="0"/>
              <a:t>Regeringen föreslår en rad ändringar i skollagen för att ge bättre förutsättningar för trygghet och </a:t>
            </a:r>
            <a:r>
              <a:rPr lang="sv-SE" dirty="0" err="1"/>
              <a:t>studiero</a:t>
            </a:r>
            <a:r>
              <a:rPr lang="sv-SE" dirty="0"/>
              <a:t>. </a:t>
            </a:r>
          </a:p>
          <a:p>
            <a:pPr marL="0" indent="0">
              <a:buNone/>
            </a:pPr>
            <a:r>
              <a:rPr lang="sv-SE" dirty="0"/>
              <a:t> </a:t>
            </a:r>
          </a:p>
          <a:p>
            <a:pPr lvl="0"/>
            <a:r>
              <a:rPr lang="sv-SE" dirty="0"/>
              <a:t>Skolan ska bli mobilfri. Elevernas telefoner ska vara insamlade under hela skoldagen. Undantag kan göras när läraren tycker att det är lämpligt för undervisningen eller när det annars finns särskilda skäl, till exempel för en viss elev.</a:t>
            </a:r>
          </a:p>
          <a:p>
            <a:pPr lvl="0"/>
            <a:r>
              <a:rPr lang="sv-SE" dirty="0"/>
              <a:t>Det ska bli möjligt att omplacera elever under längre tid, inom skolenheten eller på annan skolenhet.</a:t>
            </a:r>
          </a:p>
          <a:p>
            <a:pPr lvl="0"/>
            <a:r>
              <a:rPr lang="sv-SE" dirty="0"/>
              <a:t>Akutskola i grundskolan ska få lämnas över till en annan huvudman på entreprenad.</a:t>
            </a:r>
          </a:p>
          <a:p>
            <a:pPr lvl="0"/>
            <a:r>
              <a:rPr lang="sv-SE" dirty="0"/>
              <a:t>Möjligt med fler och längre avstängningar i grundskolan.</a:t>
            </a:r>
          </a:p>
          <a:p>
            <a:pPr lvl="0"/>
            <a:r>
              <a:rPr lang="sv-SE" dirty="0"/>
              <a:t>En elev ska i vissa fall kunna nekas tillträde till skolan.</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FA80A04A-8AA9-3FE7-4E79-54EDC276A1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CE2EBE92-8BD4-1369-2345-7705CF6668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98686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A0040-5F98-9668-DBF8-FDD13363F1B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B799DFC-1EDE-CF66-655B-E539E49BEF39}"/>
              </a:ext>
            </a:extLst>
          </p:cNvPr>
          <p:cNvSpPr>
            <a:spLocks noGrp="1"/>
          </p:cNvSpPr>
          <p:nvPr>
            <p:ph type="title"/>
          </p:nvPr>
        </p:nvSpPr>
        <p:spPr>
          <a:xfrm>
            <a:off x="838200" y="365124"/>
            <a:ext cx="10515600" cy="1463675"/>
          </a:xfrm>
        </p:spPr>
        <p:txBody>
          <a:bodyPr>
            <a:noAutofit/>
          </a:bodyPr>
          <a:lstStyle/>
          <a:p>
            <a:r>
              <a:rPr lang="sv-SE" b="1" dirty="0"/>
              <a:t>Skolans arbete mot antisemitism behöver stärkas</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E254C741-C6A2-A2E3-1CA3-FF1ACB55679E}"/>
              </a:ext>
            </a:extLst>
          </p:cNvPr>
          <p:cNvSpPr>
            <a:spLocks noGrp="1"/>
          </p:cNvSpPr>
          <p:nvPr>
            <p:ph idx="1"/>
          </p:nvPr>
        </p:nvSpPr>
        <p:spPr>
          <a:xfrm>
            <a:off x="743608" y="1472540"/>
            <a:ext cx="10515600" cy="5020335"/>
          </a:xfrm>
        </p:spPr>
        <p:txBody>
          <a:bodyPr>
            <a:normAutofit/>
          </a:bodyPr>
          <a:lstStyle/>
          <a:p>
            <a:pPr marL="0" indent="0">
              <a:buNone/>
            </a:pPr>
            <a:endParaRPr lang="sv-SE" dirty="0"/>
          </a:p>
          <a:p>
            <a:pPr marL="0" indent="0">
              <a:buNone/>
            </a:pPr>
            <a:r>
              <a:rPr lang="sv-SE" dirty="0"/>
              <a:t>Skolverket har fått i uppdrag från regeringen att undersöka hur huvudmän, skolpersonal och elever upplever antisemitism i skolan och hur skolor jobbar för att motverka antisemitism. </a:t>
            </a:r>
          </a:p>
          <a:p>
            <a:pPr marL="0" indent="0">
              <a:buNone/>
            </a:pPr>
            <a:r>
              <a:rPr lang="sv-SE" dirty="0"/>
              <a:t>I en rapport visar Skolverket bland annat att det är en stor spridning i hur huvudmännen uppfattar förekomsten av antisemitiska uttryck i sina skolor och att skolans ledning har en stor betydelse för arbetet med att motverka antisemitism.</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E163F383-EBFB-15CA-5D9E-6E81D61A85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5A83DB4C-5857-22C6-54B9-DB16BD7F6B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255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35177B-6186-79F4-645A-887B7B4CB3A8}"/>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96DC6760-A4AB-5C36-AA32-93B98E3272E2}"/>
              </a:ext>
            </a:extLst>
          </p:cNvPr>
          <p:cNvSpPr>
            <a:spLocks noGrp="1"/>
          </p:cNvSpPr>
          <p:nvPr>
            <p:ph type="title"/>
          </p:nvPr>
        </p:nvSpPr>
        <p:spPr>
          <a:xfrm>
            <a:off x="838200" y="365124"/>
            <a:ext cx="10515600" cy="1463675"/>
          </a:xfrm>
        </p:spPr>
        <p:txBody>
          <a:bodyPr>
            <a:noAutofit/>
          </a:bodyPr>
          <a:lstStyle/>
          <a:p>
            <a:r>
              <a:rPr lang="sv-SE" b="1" dirty="0"/>
              <a:t>För få elever bakom många avslagsbeslut</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F7F117C9-D75C-195E-06CF-3DA6488A967C}"/>
              </a:ext>
            </a:extLst>
          </p:cNvPr>
          <p:cNvSpPr>
            <a:spLocks noGrp="1"/>
          </p:cNvSpPr>
          <p:nvPr>
            <p:ph idx="1"/>
          </p:nvPr>
        </p:nvSpPr>
        <p:spPr>
          <a:xfrm>
            <a:off x="743608" y="1472540"/>
            <a:ext cx="10515600" cy="5020335"/>
          </a:xfrm>
        </p:spPr>
        <p:txBody>
          <a:bodyPr>
            <a:normAutofit fontScale="85000" lnSpcReduction="10000"/>
          </a:bodyPr>
          <a:lstStyle/>
          <a:p>
            <a:r>
              <a:rPr lang="sv-SE" dirty="0"/>
              <a:t>2025 års statistik över tillståndsprövningen för fristående skolor visar att endast 3 av 50 inkomna ansökningarna om etablering av ny fristående skola har godkänts av Skolinspektionen. Otillräckligt elevunderlag är en av huvudorsakerna till avslag. </a:t>
            </a:r>
          </a:p>
          <a:p>
            <a:r>
              <a:rPr lang="sv-SE" dirty="0"/>
              <a:t>Av de ansökningar som kom in om utökad verksamhet godkändes 14 av 49. </a:t>
            </a:r>
          </a:p>
          <a:p>
            <a:r>
              <a:rPr lang="sv-SE" dirty="0"/>
              <a:t>När det gäller program som avviker från de nationella gymnasieprogrammen har Skolinspektionen godkänt 32 av 41 ansökningar. De godkända ansökningarna avsåg i huvudsak riksrekryterande spetsutbildning och nationellt godkända idrottsutbildningar.</a:t>
            </a:r>
          </a:p>
          <a:p>
            <a:r>
              <a:rPr lang="sv-SE" dirty="0"/>
              <a:t>Skolinspektionen fick även elva ansökningar om att starta internationell skola. Endast en av dessa ansökningar godkändes.  </a:t>
            </a:r>
          </a:p>
          <a:p>
            <a:r>
              <a:rPr lang="sv-SE" dirty="0"/>
              <a:t>När det gäller ansökningar om att få starta utbildning med distansundervisning har Skolinspektionen godkänt två av sex inkomna ansökningar. </a:t>
            </a:r>
          </a:p>
          <a:p>
            <a:pPr marL="0" indent="0">
              <a:buNone/>
            </a:pPr>
            <a:endParaRPr lang="sv-SE" dirty="0"/>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3414CC79-F25A-CEAE-7C8E-2717F20012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B87D7972-CDE4-7D0B-B785-6DF2556031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95965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D64DB7-8D8A-BE01-890B-FC20894420E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1E31DB1-9F81-18A8-D9F8-BC5A6204E770}"/>
              </a:ext>
            </a:extLst>
          </p:cNvPr>
          <p:cNvSpPr>
            <a:spLocks noGrp="1"/>
          </p:cNvSpPr>
          <p:nvPr>
            <p:ph type="title"/>
          </p:nvPr>
        </p:nvSpPr>
        <p:spPr>
          <a:xfrm>
            <a:off x="838200" y="365124"/>
            <a:ext cx="10515600" cy="1463675"/>
          </a:xfrm>
        </p:spPr>
        <p:txBody>
          <a:bodyPr>
            <a:noAutofit/>
          </a:bodyPr>
          <a:lstStyle/>
          <a:p>
            <a:pPr fontAlgn="base"/>
            <a:r>
              <a:rPr lang="sv-SE" b="1" dirty="0"/>
              <a:t>Skolenkäten har öppnat</a:t>
            </a:r>
            <a:br>
              <a:rPr lang="sv-SE" dirty="0"/>
            </a:b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8BFA7B5E-B497-1180-2115-DF5BAFBB5F93}"/>
              </a:ext>
            </a:extLst>
          </p:cNvPr>
          <p:cNvSpPr>
            <a:spLocks noGrp="1"/>
          </p:cNvSpPr>
          <p:nvPr>
            <p:ph idx="1"/>
          </p:nvPr>
        </p:nvSpPr>
        <p:spPr>
          <a:xfrm>
            <a:off x="743608" y="1472540"/>
            <a:ext cx="10515600" cy="5020335"/>
          </a:xfrm>
        </p:spPr>
        <p:txBody>
          <a:bodyPr>
            <a:normAutofit/>
          </a:bodyPr>
          <a:lstStyle/>
          <a:p>
            <a:r>
              <a:rPr lang="sv-SE" dirty="0"/>
              <a:t>Skolinspektionens skolenkät, där landets elever, vårdnadshavare och skolpersonal svarar på frågor om sin skola, är nu öppen. </a:t>
            </a:r>
          </a:p>
          <a:p>
            <a:r>
              <a:rPr lang="sv-SE" dirty="0"/>
              <a:t>I år deltar 3 100 skolor från Trelleborg i söder till Kiruna i norr. Skolenkäten är Sveriges största skolundersökning som genomfördes första gången höstterminen 2010. </a:t>
            </a:r>
          </a:p>
          <a:p>
            <a:r>
              <a:rPr lang="sv-SE" dirty="0"/>
              <a:t>Enkäten finns i olika versioner beroende på respondentgrupp men handlar i huvudsak om:</a:t>
            </a:r>
          </a:p>
          <a:p>
            <a:pPr lvl="0"/>
            <a:r>
              <a:rPr lang="sv-SE" dirty="0"/>
              <a:t>Undervisning och lärande</a:t>
            </a:r>
          </a:p>
          <a:p>
            <a:pPr lvl="0"/>
            <a:r>
              <a:rPr lang="sv-SE" dirty="0"/>
              <a:t>Trygghet och </a:t>
            </a:r>
            <a:r>
              <a:rPr lang="sv-SE" dirty="0" err="1"/>
              <a:t>studiero</a:t>
            </a:r>
            <a:endParaRPr lang="sv-SE" dirty="0"/>
          </a:p>
          <a:p>
            <a:pPr lvl="0"/>
            <a:r>
              <a:rPr lang="sv-SE" dirty="0"/>
              <a:t>Pedagogiskt ledarskap</a:t>
            </a:r>
          </a:p>
          <a:p>
            <a:pPr marL="0" indent="0">
              <a:buNone/>
            </a:pPr>
            <a:endParaRPr lang="sv-SE" dirty="0"/>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E92F390E-24A5-F626-4423-EFB45C9275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8D71FFF6-7764-A8CF-DB03-A0FEA648EB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07141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5665F-D621-CDFA-1C27-44E77223150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49BBA25-C3AF-3D99-296F-C7CAA68425CE}"/>
              </a:ext>
            </a:extLst>
          </p:cNvPr>
          <p:cNvSpPr>
            <a:spLocks noGrp="1"/>
          </p:cNvSpPr>
          <p:nvPr>
            <p:ph type="title"/>
          </p:nvPr>
        </p:nvSpPr>
        <p:spPr>
          <a:xfrm>
            <a:off x="838200" y="365124"/>
            <a:ext cx="10515600" cy="1463675"/>
          </a:xfrm>
        </p:spPr>
        <p:txBody>
          <a:bodyPr>
            <a:noAutofit/>
          </a:bodyPr>
          <a:lstStyle/>
          <a:p>
            <a:r>
              <a:rPr lang="sv-SE" b="1" dirty="0"/>
              <a:t>Hur arbetar skolor och huvudmän med jämställdhet?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B34023C0-36F0-BEF8-C812-CD738C5314CC}"/>
              </a:ext>
            </a:extLst>
          </p:cNvPr>
          <p:cNvSpPr>
            <a:spLocks noGrp="1"/>
          </p:cNvSpPr>
          <p:nvPr>
            <p:ph idx="1"/>
          </p:nvPr>
        </p:nvSpPr>
        <p:spPr>
          <a:xfrm>
            <a:off x="743608" y="1472540"/>
            <a:ext cx="10515600" cy="5020335"/>
          </a:xfrm>
        </p:spPr>
        <p:txBody>
          <a:bodyPr>
            <a:normAutofit fontScale="92500" lnSpcReduction="20000"/>
          </a:bodyPr>
          <a:lstStyle/>
          <a:p>
            <a:pPr marL="0" indent="0">
              <a:buNone/>
            </a:pPr>
            <a:endParaRPr lang="sv-SE" dirty="0"/>
          </a:p>
          <a:p>
            <a:r>
              <a:rPr lang="sv-SE" dirty="0"/>
              <a:t>Skolinspektionen har gjort en analys av skolors och huvudmäns jämställdhetsarbete och hur det kan se ut när det fungerar väl och när det fungerar mindre väl. Analysen bygger på kvalitetsgranskningar som Skolinspektionen genomfört mellan 2019 och 2024, där nära 250 verksamheter har ingått.</a:t>
            </a:r>
          </a:p>
          <a:p>
            <a:pPr marL="0" indent="0">
              <a:buNone/>
            </a:pPr>
            <a:endParaRPr lang="sv-SE" dirty="0"/>
          </a:p>
          <a:p>
            <a:r>
              <a:rPr lang="sv-SE" dirty="0"/>
              <a:t>Några av de viktigaste iakttagelserna som Skolinspektionen gjort är att rektorer behöver leda jämställdhetsarbetet och inte ta för givet att det pågår ett arbete på skolan. Huvudmän har också mycket att vinna på att stärka arbetet med könsuppdelade analyser. Det är även viktigt att se alla elever som individer men inte osynliggöra kön eller annan könsidentitet.</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4F99EDEF-29E1-8D37-C00C-961A597069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EF69F592-C0C6-B0A3-9B69-5A88213EF7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31955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030F6-353C-4736-7990-F4071243F7C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BEDF46A6-6F86-F593-C87B-D3DCBEF775AA}"/>
              </a:ext>
            </a:extLst>
          </p:cNvPr>
          <p:cNvSpPr>
            <a:spLocks noGrp="1"/>
          </p:cNvSpPr>
          <p:nvPr>
            <p:ph type="title"/>
          </p:nvPr>
        </p:nvSpPr>
        <p:spPr>
          <a:xfrm>
            <a:off x="838200" y="365124"/>
            <a:ext cx="10515600" cy="1463675"/>
          </a:xfrm>
        </p:spPr>
        <p:txBody>
          <a:bodyPr>
            <a:noAutofit/>
          </a:bodyPr>
          <a:lstStyle/>
          <a:p>
            <a:r>
              <a:rPr lang="sv-SE" sz="3600" b="1" dirty="0"/>
              <a:t>Skolinspektionens jämställdhetsgranskningar har lett till förändringar</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500D34B8-8A8B-C750-0619-FD56F4CA7048}"/>
              </a:ext>
            </a:extLst>
          </p:cNvPr>
          <p:cNvSpPr>
            <a:spLocks noGrp="1"/>
          </p:cNvSpPr>
          <p:nvPr>
            <p:ph idx="1"/>
          </p:nvPr>
        </p:nvSpPr>
        <p:spPr>
          <a:xfrm>
            <a:off x="743608" y="1472540"/>
            <a:ext cx="10515600" cy="5020335"/>
          </a:xfrm>
        </p:spPr>
        <p:txBody>
          <a:bodyPr>
            <a:normAutofit/>
          </a:bodyPr>
          <a:lstStyle/>
          <a:p>
            <a:pPr marL="0" indent="0">
              <a:buNone/>
            </a:pPr>
            <a:endParaRPr lang="sv-SE" dirty="0"/>
          </a:p>
          <a:p>
            <a:r>
              <a:rPr lang="sv-SE" dirty="0"/>
              <a:t>Skolinspektionen har redovisat sitt regeringsuppdrag Jämställdhetsintegrering i myndigheter (</a:t>
            </a:r>
            <a:r>
              <a:rPr lang="sv-SE" dirty="0" err="1"/>
              <a:t>JiM</a:t>
            </a:r>
            <a:r>
              <a:rPr lang="sv-SE" dirty="0"/>
              <a:t>) under perioden 2020–2025. Redovisningen visar att arbetet, särskilt genom kvalitetsgranskning, har bidragit till att skolor och huvudmän utvecklat sitt jämställdhetsarbete. </a:t>
            </a:r>
          </a:p>
          <a:p>
            <a:pPr marL="0" indent="0">
              <a:buNone/>
            </a:pPr>
            <a:endParaRPr lang="sv-SE" dirty="0"/>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8962E8E0-F210-A3D6-3022-7D6734A07C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B74185FB-46C1-D9EF-10B1-27741EC65AE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0824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1788F-A4C4-9E36-167F-0E29926BA8D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CF37DA9-8140-3D46-5C11-F2D562D89FBD}"/>
              </a:ext>
            </a:extLst>
          </p:cNvPr>
          <p:cNvSpPr>
            <a:spLocks noGrp="1"/>
          </p:cNvSpPr>
          <p:nvPr>
            <p:ph type="title"/>
          </p:nvPr>
        </p:nvSpPr>
        <p:spPr>
          <a:xfrm>
            <a:off x="838200" y="365124"/>
            <a:ext cx="10515600" cy="1463675"/>
          </a:xfrm>
        </p:spPr>
        <p:txBody>
          <a:bodyPr>
            <a:noAutofit/>
          </a:bodyPr>
          <a:lstStyle/>
          <a:p>
            <a:r>
              <a:rPr lang="sv-SE" b="1" dirty="0"/>
              <a:t>Riktat stöd förbättrade kunskapsresultaten, särskilt för elever med utländsk bakgrund</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4C84BA2B-C555-B7E2-D75B-7311CA5447AA}"/>
              </a:ext>
            </a:extLst>
          </p:cNvPr>
          <p:cNvSpPr>
            <a:spLocks noGrp="1"/>
          </p:cNvSpPr>
          <p:nvPr>
            <p:ph idx="1"/>
          </p:nvPr>
        </p:nvSpPr>
        <p:spPr>
          <a:xfrm>
            <a:off x="743608" y="1472540"/>
            <a:ext cx="10515600" cy="5020335"/>
          </a:xfrm>
        </p:spPr>
        <p:txBody>
          <a:bodyPr>
            <a:normAutofit/>
          </a:bodyPr>
          <a:lstStyle/>
          <a:p>
            <a:pPr marL="0" indent="0">
              <a:buNone/>
            </a:pPr>
            <a:endParaRPr lang="sv-SE" dirty="0"/>
          </a:p>
          <a:p>
            <a:pPr marL="0" indent="0">
              <a:buNone/>
            </a:pPr>
            <a:r>
              <a:rPr lang="sv-SE" dirty="0"/>
              <a:t>Institutet för Arbetsmarknads och Utbildningspolitisk utvärdering, IFAU, har undersökt Skolverkets riktade insatser för att förbättra undervisningskvaliteten för nyanlända och elever med annat modersmål än svenska.  </a:t>
            </a:r>
          </a:p>
          <a:p>
            <a:r>
              <a:rPr lang="sv-SE" dirty="0"/>
              <a:t>Rapporten visar att insatserna har lett till bestående förbättringar av resultaten på de nationella proven. Resultatförbättringar finns för alla elevgrupper, men elever med utländsk bakgrund gynnades mer, liksom pojkar och lågpresterande elever. För utrikesfödda elever kom förbättringarna på de nationella proven framför allt på längre sikt.</a:t>
            </a:r>
          </a:p>
          <a:p>
            <a:pPr marL="0" indent="0">
              <a:buNone/>
            </a:pPr>
            <a:endParaRPr lang="sv-SE" dirty="0"/>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68CEE25D-EBC6-EB26-5C0F-F5A4433699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EC477D91-0E26-F322-DA30-D53AA722A3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373270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4CB0CA4-1F06-656B-2617-44FC06FAE802}"/>
              </a:ext>
            </a:extLst>
          </p:cNvPr>
          <p:cNvSpPr>
            <a:spLocks noGrp="1"/>
          </p:cNvSpPr>
          <p:nvPr>
            <p:ph type="title"/>
          </p:nvPr>
        </p:nvSpPr>
        <p:spPr/>
        <p:txBody>
          <a:bodyPr>
            <a:normAutofit/>
          </a:bodyPr>
          <a:lstStyle/>
          <a:p>
            <a:r>
              <a:rPr lang="sv-SE" b="1" dirty="0"/>
              <a:t>Många obehöriga undervisar i grundskolan</a:t>
            </a:r>
            <a:endParaRPr lang="sv-SE" dirty="0"/>
          </a:p>
        </p:txBody>
      </p:sp>
      <p:sp>
        <p:nvSpPr>
          <p:cNvPr id="3" name="Platshållare för innehåll 2">
            <a:extLst>
              <a:ext uri="{FF2B5EF4-FFF2-40B4-BE49-F238E27FC236}">
                <a16:creationId xmlns:a16="http://schemas.microsoft.com/office/drawing/2014/main" id="{F6A28A1B-608F-23FD-F7D1-8F71E4B09744}"/>
              </a:ext>
            </a:extLst>
          </p:cNvPr>
          <p:cNvSpPr>
            <a:spLocks noGrp="1"/>
          </p:cNvSpPr>
          <p:nvPr>
            <p:ph idx="1"/>
          </p:nvPr>
        </p:nvSpPr>
        <p:spPr/>
        <p:txBody>
          <a:bodyPr>
            <a:normAutofit lnSpcReduction="10000"/>
          </a:bodyPr>
          <a:lstStyle/>
          <a:p>
            <a:r>
              <a:rPr lang="sv-SE" dirty="0"/>
              <a:t>Rapporten ”Lärarlegitimation: reformen som kom av sig” från fackförbundet Sveriges lärare visar att över 30 procent av eleverna i grundskolan undervisas av obehöriga.</a:t>
            </a:r>
          </a:p>
          <a:p>
            <a:r>
              <a:rPr lang="sv-SE" dirty="0"/>
              <a:t>På skolor med hög lärarbehörighet är i genomsnitt 88 procent av lärarna legitimerade, medan motsvarande siffra på skolor med lägst behörighet är omkring 53 procent. Barn med utländsk bakgrund och barn från hushåll med låga inkomster har sämre tillgång till behöriga lärare. </a:t>
            </a:r>
          </a:p>
          <a:p>
            <a:r>
              <a:rPr lang="sv-SE" dirty="0"/>
              <a:t>Undersökningen är en totalundersökning, vilket innebär att alla grundskoleelever och yrkesverksamma lärare i grundskolan ingick i analysen. </a:t>
            </a:r>
          </a:p>
          <a:p>
            <a:pPr marL="0" indent="0">
              <a:buNone/>
            </a:pPr>
            <a:endParaRPr lang="sv-SE" dirty="0"/>
          </a:p>
        </p:txBody>
      </p:sp>
    </p:spTree>
    <p:extLst>
      <p:ext uri="{BB962C8B-B14F-4D97-AF65-F5344CB8AC3E}">
        <p14:creationId xmlns:p14="http://schemas.microsoft.com/office/powerpoint/2010/main" val="42621033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E09E76-8439-2971-C022-580DDB53DFDC}"/>
              </a:ext>
            </a:extLst>
          </p:cNvPr>
          <p:cNvSpPr>
            <a:spLocks noGrp="1"/>
          </p:cNvSpPr>
          <p:nvPr>
            <p:ph type="title"/>
          </p:nvPr>
        </p:nvSpPr>
        <p:spPr/>
        <p:txBody>
          <a:bodyPr>
            <a:normAutofit/>
          </a:bodyPr>
          <a:lstStyle/>
          <a:p>
            <a:r>
              <a:rPr lang="sv-SE" b="1" dirty="0"/>
              <a:t>Löneenkät för skolledare</a:t>
            </a:r>
            <a:endParaRPr lang="sv-SE" dirty="0"/>
          </a:p>
        </p:txBody>
      </p:sp>
      <p:sp>
        <p:nvSpPr>
          <p:cNvPr id="3" name="Platshållare för innehåll 2">
            <a:extLst>
              <a:ext uri="{FF2B5EF4-FFF2-40B4-BE49-F238E27FC236}">
                <a16:creationId xmlns:a16="http://schemas.microsoft.com/office/drawing/2014/main" id="{823E0EE4-3566-08FD-F32F-C3D454CF59CE}"/>
              </a:ext>
            </a:extLst>
          </p:cNvPr>
          <p:cNvSpPr>
            <a:spLocks noGrp="1"/>
          </p:cNvSpPr>
          <p:nvPr>
            <p:ph idx="1"/>
          </p:nvPr>
        </p:nvSpPr>
        <p:spPr/>
        <p:txBody>
          <a:bodyPr>
            <a:normAutofit fontScale="92500" lnSpcReduction="10000"/>
          </a:bodyPr>
          <a:lstStyle/>
          <a:p>
            <a:r>
              <a:rPr lang="sv-SE" dirty="0"/>
              <a:t>Fackförbundet Sveriges Skolledares löneenkät för 2025 visar att medellönen för skolledare i Sverige för första gången är något över 60 000 kronor i månaden.</a:t>
            </a:r>
          </a:p>
          <a:p>
            <a:r>
              <a:rPr lang="sv-SE" dirty="0"/>
              <a:t>Enkäten visar också att 84 procent av de tillfrågade jobbar övertid varje vecka. Knappt hälften svarar att de i genomsnitt jobbar en till fyra timmar utöver heltid varje vecka och tre av tio att de jobbar fem till tio timmar över heltid varje vecka.  </a:t>
            </a:r>
          </a:p>
          <a:p>
            <a:pPr marL="0" indent="0">
              <a:buNone/>
            </a:pPr>
            <a:r>
              <a:rPr lang="sv-SE" dirty="0"/>
              <a:t> </a:t>
            </a:r>
          </a:p>
          <a:p>
            <a:r>
              <a:rPr lang="sv-SE" dirty="0"/>
              <a:t>7 098 skolledare besvarade enkäten och det innebär en svarsfrekvens på 60 procent.  </a:t>
            </a:r>
          </a:p>
          <a:p>
            <a:pPr marL="0" indent="0">
              <a:buNone/>
            </a:pPr>
            <a:r>
              <a:rPr lang="sv-SE" dirty="0"/>
              <a:t> </a:t>
            </a:r>
          </a:p>
          <a:p>
            <a:endParaRPr lang="sv-SE" dirty="0"/>
          </a:p>
        </p:txBody>
      </p:sp>
    </p:spTree>
    <p:extLst>
      <p:ext uri="{BB962C8B-B14F-4D97-AF65-F5344CB8AC3E}">
        <p14:creationId xmlns:p14="http://schemas.microsoft.com/office/powerpoint/2010/main" val="37918421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F4D6D33-941D-BB41-ADDE-ADE2A615E21A}"/>
              </a:ext>
            </a:extLst>
          </p:cNvPr>
          <p:cNvSpPr>
            <a:spLocks noGrp="1"/>
          </p:cNvSpPr>
          <p:nvPr>
            <p:ph type="title"/>
          </p:nvPr>
        </p:nvSpPr>
        <p:spPr/>
        <p:txBody>
          <a:bodyPr>
            <a:normAutofit/>
          </a:bodyPr>
          <a:lstStyle/>
          <a:p>
            <a:r>
              <a:rPr lang="sv-SE" b="1" dirty="0"/>
              <a:t>Stödmaterial om misstanke om brott mot barn i förskola</a:t>
            </a:r>
            <a:r>
              <a:rPr lang="sv-SE" dirty="0"/>
              <a:t> </a:t>
            </a:r>
          </a:p>
        </p:txBody>
      </p:sp>
      <p:sp>
        <p:nvSpPr>
          <p:cNvPr id="3" name="Platshållare för innehåll 2">
            <a:extLst>
              <a:ext uri="{FF2B5EF4-FFF2-40B4-BE49-F238E27FC236}">
                <a16:creationId xmlns:a16="http://schemas.microsoft.com/office/drawing/2014/main" id="{4FF2591B-9CEA-A343-5DE8-9156888F9A01}"/>
              </a:ext>
            </a:extLst>
          </p:cNvPr>
          <p:cNvSpPr>
            <a:spLocks noGrp="1"/>
          </p:cNvSpPr>
          <p:nvPr>
            <p:ph idx="1"/>
          </p:nvPr>
        </p:nvSpPr>
        <p:spPr/>
        <p:txBody>
          <a:bodyPr/>
          <a:lstStyle/>
          <a:p>
            <a:r>
              <a:rPr lang="sv-SE" dirty="0"/>
              <a:t>SKR har tagit fram ett stödmaterial till kommuner att ta fram egna rutiner för att förebygga och agera vid misstanke om att personal utsätter barn i förskolan för allvarliga kränkningar eller sexuella övergrepp.</a:t>
            </a:r>
          </a:p>
          <a:p>
            <a:pPr marL="0" indent="0">
              <a:buNone/>
            </a:pPr>
            <a:endParaRPr lang="sv-SE" dirty="0"/>
          </a:p>
          <a:p>
            <a:endParaRPr lang="sv-SE" dirty="0"/>
          </a:p>
        </p:txBody>
      </p:sp>
    </p:spTree>
    <p:extLst>
      <p:ext uri="{BB962C8B-B14F-4D97-AF65-F5344CB8AC3E}">
        <p14:creationId xmlns:p14="http://schemas.microsoft.com/office/powerpoint/2010/main" val="1772004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7A0BDDE-50D6-660E-04C2-7ACF80A7B1AD}"/>
              </a:ext>
            </a:extLst>
          </p:cNvPr>
          <p:cNvSpPr>
            <a:spLocks noGrp="1"/>
          </p:cNvSpPr>
          <p:nvPr>
            <p:ph type="ctrTitle"/>
          </p:nvPr>
        </p:nvSpPr>
        <p:spPr/>
        <p:txBody>
          <a:bodyPr/>
          <a:lstStyle/>
          <a:p>
            <a:endParaRPr lang="sv-SE"/>
          </a:p>
        </p:txBody>
      </p:sp>
      <p:sp>
        <p:nvSpPr>
          <p:cNvPr id="3" name="Underrubrik 2">
            <a:extLst>
              <a:ext uri="{FF2B5EF4-FFF2-40B4-BE49-F238E27FC236}">
                <a16:creationId xmlns:a16="http://schemas.microsoft.com/office/drawing/2014/main" id="{60429A8F-B8A3-57E5-E542-B55415CD70FC}"/>
              </a:ext>
            </a:extLst>
          </p:cNvPr>
          <p:cNvSpPr>
            <a:spLocks noGrp="1"/>
          </p:cNvSpPr>
          <p:nvPr>
            <p:ph type="subTitle" idx="1"/>
          </p:nvPr>
        </p:nvSpPr>
        <p:spPr/>
        <p:txBody>
          <a:bodyPr/>
          <a:lstStyle/>
          <a:p>
            <a:endParaRPr lang="sv-SE"/>
          </a:p>
        </p:txBody>
      </p:sp>
    </p:spTree>
    <p:extLst>
      <p:ext uri="{BB962C8B-B14F-4D97-AF65-F5344CB8AC3E}">
        <p14:creationId xmlns:p14="http://schemas.microsoft.com/office/powerpoint/2010/main" val="1994886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7820A-129C-34B8-2FF2-4295B6D67DC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1A665B0-94C3-1E95-2E9A-C8C6EBAC0E5D}"/>
              </a:ext>
            </a:extLst>
          </p:cNvPr>
          <p:cNvSpPr>
            <a:spLocks noGrp="1"/>
          </p:cNvSpPr>
          <p:nvPr>
            <p:ph type="title"/>
          </p:nvPr>
        </p:nvSpPr>
        <p:spPr>
          <a:xfrm>
            <a:off x="838200" y="365124"/>
            <a:ext cx="10515600" cy="1463675"/>
          </a:xfrm>
        </p:spPr>
        <p:txBody>
          <a:bodyPr>
            <a:noAutofit/>
          </a:bodyPr>
          <a:lstStyle/>
          <a:p>
            <a:r>
              <a:rPr lang="sv-SE" b="1" dirty="0"/>
              <a:t>Förslag om ordning och tidigt stöd </a:t>
            </a:r>
            <a:r>
              <a:rPr lang="sv-SE" dirty="0"/>
              <a:t>Bild 2</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F29F7B90-98E9-E06E-A4FE-3B54E5765CCF}"/>
              </a:ext>
            </a:extLst>
          </p:cNvPr>
          <p:cNvSpPr>
            <a:spLocks noGrp="1"/>
          </p:cNvSpPr>
          <p:nvPr>
            <p:ph idx="1"/>
          </p:nvPr>
        </p:nvSpPr>
        <p:spPr>
          <a:xfrm>
            <a:off x="743608" y="1472540"/>
            <a:ext cx="10515600" cy="5130141"/>
          </a:xfrm>
        </p:spPr>
        <p:txBody>
          <a:bodyPr>
            <a:normAutofit fontScale="77500" lnSpcReduction="20000"/>
          </a:bodyPr>
          <a:lstStyle/>
          <a:p>
            <a:pPr lvl="0"/>
            <a:r>
              <a:rPr lang="sv-SE" sz="3100" dirty="0"/>
              <a:t>Lärare ska kunna visa ut elever ur klassrummet utan att först ha uppmanat eleven att ändra sittbeteende, när elevens uppträdande har inneburit våld, hot eller kränkning.</a:t>
            </a:r>
          </a:p>
          <a:p>
            <a:pPr lvl="0"/>
            <a:r>
              <a:rPr lang="sv-SE" sz="3100" dirty="0"/>
              <a:t>Utvisning och kvarsittning ska inte behöva dokumenteras.</a:t>
            </a:r>
          </a:p>
          <a:p>
            <a:pPr lvl="0"/>
            <a:r>
              <a:rPr lang="sv-SE" sz="3100" dirty="0"/>
              <a:t>Rektorn beslutar om skolans ordningsregler och de ska vara förankrade hos eleverna.</a:t>
            </a:r>
          </a:p>
          <a:p>
            <a:pPr lvl="0"/>
            <a:r>
              <a:rPr lang="sv-SE" sz="3100" dirty="0"/>
              <a:t>Reglerna ska innehålla en plan med konsekvenser om en elev bryter mot reglerna.</a:t>
            </a:r>
          </a:p>
          <a:p>
            <a:pPr lvl="0"/>
            <a:r>
              <a:rPr lang="sv-SE" sz="3100" dirty="0"/>
              <a:t>Det ska bli ett krav att ha ett förväntansdokument som innehåller skolans regler, rutiner och förhållningssätt, samt information om vårdnadshavarnas ansvar.</a:t>
            </a:r>
          </a:p>
          <a:p>
            <a:pPr lvl="0"/>
            <a:r>
              <a:rPr lang="sv-SE" sz="3100" dirty="0"/>
              <a:t>Huvudmannens och rektorns ansvar ska förtydligas i skollagen. Det ska bedrivas både ett förebyggande arbete för att skapa trygghet och </a:t>
            </a:r>
            <a:r>
              <a:rPr lang="sv-SE" sz="3100" dirty="0" err="1"/>
              <a:t>studiero</a:t>
            </a:r>
            <a:r>
              <a:rPr lang="sv-SE" sz="3100" dirty="0"/>
              <a:t>, och ett arbete för att upprätthålla tryggheten och </a:t>
            </a:r>
            <a:r>
              <a:rPr lang="sv-SE" sz="3100" dirty="0" err="1"/>
              <a:t>studieron</a:t>
            </a:r>
            <a:r>
              <a:rPr lang="sv-SE" sz="3100" dirty="0"/>
              <a:t>.</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45DDD85A-453B-F085-356E-CAD6CDD2AB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7D65E6BA-6A1E-1F3E-27F9-47597D5F85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06140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8B0AE5-1BE3-BE47-7DEB-4D838D16D7B5}"/>
              </a:ext>
            </a:extLst>
          </p:cNvPr>
          <p:cNvSpPr>
            <a:spLocks noGrp="1"/>
          </p:cNvSpPr>
          <p:nvPr>
            <p:ph type="title"/>
          </p:nvPr>
        </p:nvSpPr>
        <p:spPr/>
        <p:txBody>
          <a:bodyPr/>
          <a:lstStyle/>
          <a:p>
            <a:endParaRPr lang="sv-SE"/>
          </a:p>
        </p:txBody>
      </p:sp>
      <p:sp>
        <p:nvSpPr>
          <p:cNvPr id="3" name="Platshållare för innehåll 2">
            <a:extLst>
              <a:ext uri="{FF2B5EF4-FFF2-40B4-BE49-F238E27FC236}">
                <a16:creationId xmlns:a16="http://schemas.microsoft.com/office/drawing/2014/main" id="{5E5A9543-1094-7786-3546-59B8E3F84CB0}"/>
              </a:ext>
            </a:extLst>
          </p:cNvPr>
          <p:cNvSpPr>
            <a:spLocks noGrp="1"/>
          </p:cNvSpPr>
          <p:nvPr>
            <p:ph idx="1"/>
          </p:nvPr>
        </p:nvSpPr>
        <p:spPr/>
        <p:txBody>
          <a:bodyPr/>
          <a:lstStyle/>
          <a:p>
            <a:endParaRPr lang="sv-SE"/>
          </a:p>
        </p:txBody>
      </p:sp>
    </p:spTree>
    <p:extLst>
      <p:ext uri="{BB962C8B-B14F-4D97-AF65-F5344CB8AC3E}">
        <p14:creationId xmlns:p14="http://schemas.microsoft.com/office/powerpoint/2010/main" val="1538128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5CD53-167F-380E-63AF-CC86A51766FF}"/>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E7307B0-AD36-B5DC-FF4A-91471169AEF5}"/>
              </a:ext>
            </a:extLst>
          </p:cNvPr>
          <p:cNvSpPr>
            <a:spLocks noGrp="1"/>
          </p:cNvSpPr>
          <p:nvPr>
            <p:ph type="title"/>
          </p:nvPr>
        </p:nvSpPr>
        <p:spPr>
          <a:xfrm>
            <a:off x="838200" y="365124"/>
            <a:ext cx="10515600" cy="1463675"/>
          </a:xfrm>
        </p:spPr>
        <p:txBody>
          <a:bodyPr>
            <a:noAutofit/>
          </a:bodyPr>
          <a:lstStyle/>
          <a:p>
            <a:r>
              <a:rPr lang="sv-SE" b="1" dirty="0"/>
              <a:t>Förslag om ordning och tidigt stöd </a:t>
            </a:r>
            <a:r>
              <a:rPr lang="sv-SE" dirty="0"/>
              <a:t>Bild 3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EBC62F96-ADD0-73CF-1533-8EB4C97FF735}"/>
              </a:ext>
            </a:extLst>
          </p:cNvPr>
          <p:cNvSpPr>
            <a:spLocks noGrp="1"/>
          </p:cNvSpPr>
          <p:nvPr>
            <p:ph idx="1"/>
          </p:nvPr>
        </p:nvSpPr>
        <p:spPr>
          <a:xfrm>
            <a:off x="743608" y="1472540"/>
            <a:ext cx="10515600" cy="5385460"/>
          </a:xfrm>
        </p:spPr>
        <p:txBody>
          <a:bodyPr>
            <a:normAutofit fontScale="92500" lnSpcReduction="20000"/>
          </a:bodyPr>
          <a:lstStyle/>
          <a:p>
            <a:pPr lvl="0"/>
            <a:endParaRPr lang="sv-SE" dirty="0"/>
          </a:p>
          <a:p>
            <a:pPr lvl="0"/>
            <a:r>
              <a:rPr lang="sv-SE" dirty="0"/>
              <a:t>Stödundervisning ska införas i svenska, svenska som andraspråk och matematik. Det ska vara en tidig, intensiv och riktad stödinsats till de elever som behöver det.</a:t>
            </a:r>
          </a:p>
          <a:p>
            <a:pPr lvl="0"/>
            <a:r>
              <a:rPr lang="sv-SE" dirty="0"/>
              <a:t>Standardiserade tester motsvarande enklare screening ska införas. Testerna ska identifiera elever som har behov av stöd i läs-, skriv- och matematikutveckling.</a:t>
            </a:r>
          </a:p>
          <a:p>
            <a:pPr lvl="0"/>
            <a:r>
              <a:rPr lang="sv-SE" dirty="0"/>
              <a:t>Testerna ska genomföras i årskurs1, 2, 3, 5 och 8.</a:t>
            </a:r>
          </a:p>
          <a:p>
            <a:pPr lvl="0"/>
            <a:r>
              <a:rPr lang="sv-SE" dirty="0"/>
              <a:t>Elevers behov av särskilt stöd ska utredas tidigare och det ska bli enklare att ge särskilt stöd i en mindre undervisningsgrupp eller som enskild undervisning.</a:t>
            </a:r>
          </a:p>
          <a:p>
            <a:pPr lvl="0"/>
            <a:r>
              <a:rPr lang="sv-SE" dirty="0"/>
              <a:t>Extra anpassningar avskaffas.  </a:t>
            </a:r>
          </a:p>
          <a:p>
            <a:pPr marL="0" indent="0">
              <a:buNone/>
            </a:pPr>
            <a:r>
              <a:rPr lang="sv-SE" dirty="0"/>
              <a:t> </a:t>
            </a:r>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7DB0CF6B-7D39-F02F-4BF9-CC09C91604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CF02329F-4356-C29F-54CC-62446F881E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8451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835291-C39B-119A-9C6F-D7881738FE3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53A11CD7-73A8-D5F3-B563-D2651EC49B62}"/>
              </a:ext>
            </a:extLst>
          </p:cNvPr>
          <p:cNvSpPr>
            <a:spLocks noGrp="1"/>
          </p:cNvSpPr>
          <p:nvPr>
            <p:ph type="title"/>
          </p:nvPr>
        </p:nvSpPr>
        <p:spPr>
          <a:xfrm>
            <a:off x="838200" y="365124"/>
            <a:ext cx="10515600" cy="1463675"/>
          </a:xfrm>
        </p:spPr>
        <p:txBody>
          <a:bodyPr>
            <a:noAutofit/>
          </a:bodyPr>
          <a:lstStyle/>
          <a:p>
            <a:r>
              <a:rPr lang="sv-SE" b="1" dirty="0"/>
              <a:t>Rektorsutredningen klar</a:t>
            </a:r>
            <a:r>
              <a:rPr lang="sv-SE" dirty="0">
                <a:effectLst/>
              </a:rPr>
              <a:t> </a:t>
            </a:r>
            <a:r>
              <a:rPr lang="sv-SE" b="1" dirty="0"/>
              <a:t> </a:t>
            </a:r>
            <a:r>
              <a:rPr lang="sv-SE" dirty="0"/>
              <a:t>Bild 1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1F0C12E9-8C06-62A6-01B2-05BE8D1A0A04}"/>
              </a:ext>
            </a:extLst>
          </p:cNvPr>
          <p:cNvSpPr>
            <a:spLocks noGrp="1"/>
          </p:cNvSpPr>
          <p:nvPr>
            <p:ph idx="1"/>
          </p:nvPr>
        </p:nvSpPr>
        <p:spPr>
          <a:xfrm>
            <a:off x="743608" y="1472540"/>
            <a:ext cx="10515600" cy="5020335"/>
          </a:xfrm>
        </p:spPr>
        <p:txBody>
          <a:bodyPr>
            <a:normAutofit fontScale="92500" lnSpcReduction="20000"/>
          </a:bodyPr>
          <a:lstStyle/>
          <a:p>
            <a:pPr marL="0" indent="0">
              <a:buNone/>
            </a:pPr>
            <a:endParaRPr lang="sv-SE" dirty="0"/>
          </a:p>
          <a:p>
            <a:pPr marL="0" indent="0">
              <a:buNone/>
            </a:pPr>
            <a:r>
              <a:rPr lang="sv-SE" dirty="0"/>
              <a:t>Rektorsutredningen SOU 2026:4 med Marie-Hélène </a:t>
            </a:r>
            <a:r>
              <a:rPr lang="sv-SE" dirty="0" err="1"/>
              <a:t>Ahnborg</a:t>
            </a:r>
            <a:r>
              <a:rPr lang="sv-SE" dirty="0"/>
              <a:t> som utredare har redovisat sina förslag. </a:t>
            </a:r>
          </a:p>
          <a:p>
            <a:pPr marL="0" indent="0">
              <a:buNone/>
            </a:pPr>
            <a:endParaRPr lang="sv-SE" dirty="0"/>
          </a:p>
          <a:p>
            <a:r>
              <a:rPr lang="sv-SE" dirty="0"/>
              <a:t>Utredningen föreslår bland annat:</a:t>
            </a:r>
          </a:p>
          <a:p>
            <a:pPr lvl="0"/>
            <a:r>
              <a:rPr lang="sv-SE" dirty="0"/>
              <a:t>Rektorns pedagogiska ledarskap ska definieras i skollagen.</a:t>
            </a:r>
          </a:p>
          <a:p>
            <a:pPr lvl="0"/>
            <a:r>
              <a:rPr lang="sv-SE" dirty="0"/>
              <a:t>Rektorns ansvarsområde får inte vara mer omfattande än att rektorn kan utöva det pedagogiska ledarskapet.</a:t>
            </a:r>
          </a:p>
          <a:p>
            <a:pPr lvl="0"/>
            <a:r>
              <a:rPr lang="sv-SE" dirty="0"/>
              <a:t>Rektorns mandat att besluta om den inre organisationen, med avseende på biträdande rektorer och annat ledningsstöd, ska förtydligas i skollagen.</a:t>
            </a:r>
          </a:p>
          <a:p>
            <a:pPr marL="0" indent="0">
              <a:buNone/>
            </a:pPr>
            <a:r>
              <a:rPr lang="sv-SE" dirty="0"/>
              <a:t> </a:t>
            </a:r>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88C8E9D3-752F-688F-4428-81857D58AE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481A238D-53A1-2398-8FBD-802EE0F632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6938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85128-E006-62CE-809D-76F9EBCB7E3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C37950AC-AE34-31EE-F0EB-C088CAD258E9}"/>
              </a:ext>
            </a:extLst>
          </p:cNvPr>
          <p:cNvSpPr>
            <a:spLocks noGrp="1"/>
          </p:cNvSpPr>
          <p:nvPr>
            <p:ph type="title"/>
          </p:nvPr>
        </p:nvSpPr>
        <p:spPr>
          <a:xfrm>
            <a:off x="838200" y="365124"/>
            <a:ext cx="10515600" cy="1463675"/>
          </a:xfrm>
        </p:spPr>
        <p:txBody>
          <a:bodyPr>
            <a:noAutofit/>
          </a:bodyPr>
          <a:lstStyle/>
          <a:p>
            <a:r>
              <a:rPr lang="sv-SE" b="1" dirty="0"/>
              <a:t>Rektorsutredningen klar</a:t>
            </a:r>
            <a:r>
              <a:rPr lang="sv-SE" dirty="0">
                <a:effectLst/>
              </a:rPr>
              <a:t> </a:t>
            </a:r>
            <a:r>
              <a:rPr lang="sv-SE" b="1" dirty="0"/>
              <a:t> </a:t>
            </a:r>
            <a:r>
              <a:rPr lang="sv-SE" dirty="0"/>
              <a:t>Bild 2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AAF2B388-2242-55B1-CD22-03782754205D}"/>
              </a:ext>
            </a:extLst>
          </p:cNvPr>
          <p:cNvSpPr>
            <a:spLocks noGrp="1"/>
          </p:cNvSpPr>
          <p:nvPr>
            <p:ph idx="1"/>
          </p:nvPr>
        </p:nvSpPr>
        <p:spPr>
          <a:xfrm>
            <a:off x="743608" y="1472540"/>
            <a:ext cx="10515600" cy="5020335"/>
          </a:xfrm>
        </p:spPr>
        <p:txBody>
          <a:bodyPr>
            <a:normAutofit lnSpcReduction="10000"/>
          </a:bodyPr>
          <a:lstStyle/>
          <a:p>
            <a:pPr lvl="0"/>
            <a:endParaRPr lang="sv-SE" dirty="0"/>
          </a:p>
          <a:p>
            <a:pPr lvl="0"/>
            <a:r>
              <a:rPr lang="sv-SE" dirty="0"/>
              <a:t>Rektorns pedagogiska ledarskap ska inte vara möjligt att delegera i sin helhet.</a:t>
            </a:r>
          </a:p>
          <a:p>
            <a:pPr lvl="0"/>
            <a:r>
              <a:rPr lang="sv-SE" dirty="0"/>
              <a:t>Nya behörighetskrav för rektorer som innebär att endast den som har en lärarexamen, eller tidigare varit rektor och genomfört den särskilda befattningsutbildningen ska få anställas som rektor.</a:t>
            </a:r>
          </a:p>
          <a:p>
            <a:pPr lvl="0"/>
            <a:r>
              <a:rPr lang="sv-SE" dirty="0"/>
              <a:t>En rektor ska inte samtidigt kunna vara skolchef.</a:t>
            </a:r>
          </a:p>
          <a:p>
            <a:pPr lvl="0"/>
            <a:r>
              <a:rPr lang="sv-SE" dirty="0"/>
              <a:t>Behörighetskrav och en statlig befattningsutbildning för skolchefer ska införas.</a:t>
            </a:r>
          </a:p>
          <a:p>
            <a:pPr marL="0" indent="0">
              <a:buNone/>
            </a:pPr>
            <a:r>
              <a:rPr lang="sv-SE" dirty="0"/>
              <a:t> </a:t>
            </a:r>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B95D2714-4551-524F-D51D-8E683DE19E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CAF653A3-58E9-F136-A0FA-2A5ABDA7E1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035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D7960-155F-973B-BF4D-A12D056487D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0E17682-3D73-3FB9-DC6A-BE5A68417D9E}"/>
              </a:ext>
            </a:extLst>
          </p:cNvPr>
          <p:cNvSpPr>
            <a:spLocks noGrp="1"/>
          </p:cNvSpPr>
          <p:nvPr>
            <p:ph type="title"/>
          </p:nvPr>
        </p:nvSpPr>
        <p:spPr>
          <a:xfrm>
            <a:off x="838200" y="365124"/>
            <a:ext cx="10515600" cy="1463675"/>
          </a:xfrm>
        </p:spPr>
        <p:txBody>
          <a:bodyPr>
            <a:noAutofit/>
          </a:bodyPr>
          <a:lstStyle/>
          <a:p>
            <a:r>
              <a:rPr lang="sv-SE" b="1" dirty="0"/>
              <a:t>Högre statsbidrag och nya regler för maxtaxan</a:t>
            </a:r>
            <a:r>
              <a:rPr lang="sv-SE" dirty="0">
                <a:effectLst/>
              </a:rPr>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92DFA45F-20A3-E6D0-3304-3DB17E14A1A4}"/>
              </a:ext>
            </a:extLst>
          </p:cNvPr>
          <p:cNvSpPr>
            <a:spLocks noGrp="1"/>
          </p:cNvSpPr>
          <p:nvPr>
            <p:ph idx="1"/>
          </p:nvPr>
        </p:nvSpPr>
        <p:spPr>
          <a:xfrm>
            <a:off x="743608" y="1472540"/>
            <a:ext cx="10515600" cy="5020335"/>
          </a:xfrm>
        </p:spPr>
        <p:txBody>
          <a:bodyPr>
            <a:normAutofit/>
          </a:bodyPr>
          <a:lstStyle/>
          <a:p>
            <a:pPr marL="0" indent="0">
              <a:buNone/>
            </a:pPr>
            <a:endParaRPr lang="sv-SE" dirty="0"/>
          </a:p>
          <a:p>
            <a:pPr marL="0" indent="0">
              <a:buNone/>
            </a:pPr>
            <a:r>
              <a:rPr lang="sv-SE" dirty="0"/>
              <a:t>Regeringen har beslutat om en förändring i förordningen om statsbidrag till kommuner som tillämpar maxtaxa inom förskola och fritidshem. </a:t>
            </a:r>
          </a:p>
          <a:p>
            <a:pPr marL="0" indent="0">
              <a:buNone/>
            </a:pPr>
            <a:r>
              <a:rPr lang="sv-SE" dirty="0"/>
              <a:t>Det som ändras är hur höga avgifter kommunerna får ta ut, beroende på hushållens inkomster och antalet syskon som deltar i förskola eller fritidshem. </a:t>
            </a:r>
          </a:p>
          <a:p>
            <a:pPr marL="0" indent="0">
              <a:buNone/>
            </a:pPr>
            <a:r>
              <a:rPr lang="sv-SE" dirty="0"/>
              <a:t>För att kompensera kommunerna för de lägre intäkterna förstärks statsbidraget för maxtaxa med 1 miljard kronor för 2026. </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3B699253-AF89-D00F-E7C6-DC9D1F2FDE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91F564DB-63E0-14C5-33DF-BBFD182C8C5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56385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4BB9C-2336-7D39-ED4F-B6E88C40C505}"/>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4CB5118-BBF9-628E-503E-C0707E1AE698}"/>
              </a:ext>
            </a:extLst>
          </p:cNvPr>
          <p:cNvSpPr>
            <a:spLocks noGrp="1"/>
          </p:cNvSpPr>
          <p:nvPr>
            <p:ph type="title"/>
          </p:nvPr>
        </p:nvSpPr>
        <p:spPr>
          <a:xfrm>
            <a:off x="838200" y="365125"/>
            <a:ext cx="10515600" cy="1463675"/>
          </a:xfrm>
        </p:spPr>
        <p:txBody>
          <a:bodyPr>
            <a:noAutofit/>
          </a:bodyPr>
          <a:lstStyle/>
          <a:p>
            <a:r>
              <a:rPr lang="sv-SE" sz="3600" b="1" dirty="0"/>
              <a:t>Offentlighetsprincipen införs för fristående skolor men mindre huvudmän får lättandsregler   </a:t>
            </a:r>
            <a:endParaRPr lang="sv-SE" sz="3600"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C8258EA0-A522-3DFE-A6E6-EFD1283A6411}"/>
              </a:ext>
            </a:extLst>
          </p:cNvPr>
          <p:cNvSpPr>
            <a:spLocks noGrp="1"/>
          </p:cNvSpPr>
          <p:nvPr>
            <p:ph idx="1"/>
          </p:nvPr>
        </p:nvSpPr>
        <p:spPr>
          <a:xfrm>
            <a:off x="743608" y="1472540"/>
            <a:ext cx="10515600" cy="5020335"/>
          </a:xfrm>
        </p:spPr>
        <p:txBody>
          <a:bodyPr>
            <a:normAutofit fontScale="77500" lnSpcReduction="20000"/>
          </a:bodyPr>
          <a:lstStyle/>
          <a:p>
            <a:pPr marL="0" indent="0">
              <a:buNone/>
            </a:pPr>
            <a:endParaRPr lang="sv-SE" dirty="0"/>
          </a:p>
          <a:p>
            <a:pPr marL="0" indent="0">
              <a:buNone/>
            </a:pPr>
            <a:endParaRPr lang="sv-SE" dirty="0"/>
          </a:p>
          <a:p>
            <a:pPr marL="0" indent="0">
              <a:buNone/>
            </a:pPr>
            <a:r>
              <a:rPr lang="sv-SE" dirty="0"/>
              <a:t>I en lagrådsremiss föreslår Regeringen att offentlighetsprincipen ska gälla för fristående skolor men med ett par lättnadsregler för huvudmän som totalt har 340 elever i grund- och gymnasieskola och 100 elever i förskolan.</a:t>
            </a:r>
          </a:p>
          <a:p>
            <a:pPr marL="0" indent="0">
              <a:buNone/>
            </a:pPr>
            <a:endParaRPr lang="sv-SE" dirty="0"/>
          </a:p>
          <a:p>
            <a:r>
              <a:rPr lang="sv-SE" dirty="0"/>
              <a:t>För mindre huvudmän gäller inte registreringsskyldigheten enligt offentlighets- och sekretesslagen. De ska i stället hålla allmänna handlingar ordnade så att det utan svårighet kan konstateras vilka handlingar som kommer in eller upprättas. Allmänna handlingar som uppenbart är av ringa betydelse för verksamheten ska dock inte behöva hållas ordnade. </a:t>
            </a:r>
          </a:p>
          <a:p>
            <a:r>
              <a:rPr lang="sv-SE" dirty="0"/>
              <a:t>För mindre huvudmän gäller också att de ska behandla en begäran att få ta del av en allmän handling inom den tid som är rimlig med hänsyn till det som begäran omfattar, verksamhetens omfattning och organisation samt andra särskilda omständigheter.</a:t>
            </a:r>
          </a:p>
          <a:p>
            <a:pPr marL="0" indent="0">
              <a:buNone/>
            </a:pPr>
            <a:endParaRPr lang="sv-SE" dirty="0"/>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0D7E3F69-0835-3C6F-D42F-B4535D0D26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5B6F5D05-1C3B-F632-8163-4D3FB4D7DB5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6501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ED39F-D050-795A-B4B1-1680BC1C3D3A}"/>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61F07B40-417F-8F8C-5903-05F51305CE50}"/>
              </a:ext>
            </a:extLst>
          </p:cNvPr>
          <p:cNvSpPr>
            <a:spLocks noGrp="1"/>
          </p:cNvSpPr>
          <p:nvPr>
            <p:ph type="title"/>
          </p:nvPr>
        </p:nvSpPr>
        <p:spPr>
          <a:xfrm>
            <a:off x="838200" y="365124"/>
            <a:ext cx="10515600" cy="1463675"/>
          </a:xfrm>
        </p:spPr>
        <p:txBody>
          <a:bodyPr>
            <a:noAutofit/>
          </a:bodyPr>
          <a:lstStyle/>
          <a:p>
            <a:r>
              <a:rPr lang="sv-SE" b="1" dirty="0"/>
              <a:t>Utredning om vinst i skolan presenterad</a:t>
            </a:r>
            <a:br>
              <a:rPr lang="sv-SE" dirty="0"/>
            </a:br>
            <a:r>
              <a:rPr lang="sv-SE" dirty="0"/>
              <a:t> </a:t>
            </a:r>
            <a:r>
              <a:rPr lang="sv-SE" b="1" dirty="0"/>
              <a:t>  </a:t>
            </a:r>
            <a:endParaRPr lang="sv-SE" dirty="0">
              <a:effectLst/>
              <a:ea typeface="Times New Roman" panose="02020603050405020304" pitchFamily="18" charset="0"/>
              <a:cs typeface="Calibri" panose="020F0502020204030204" pitchFamily="34" charset="0"/>
            </a:endParaRPr>
          </a:p>
        </p:txBody>
      </p:sp>
      <p:sp>
        <p:nvSpPr>
          <p:cNvPr id="3" name="Platshållare för innehåll 2">
            <a:extLst>
              <a:ext uri="{FF2B5EF4-FFF2-40B4-BE49-F238E27FC236}">
                <a16:creationId xmlns:a16="http://schemas.microsoft.com/office/drawing/2014/main" id="{2D01113E-B3A6-2C09-909A-F9661152D4C5}"/>
              </a:ext>
            </a:extLst>
          </p:cNvPr>
          <p:cNvSpPr>
            <a:spLocks noGrp="1"/>
          </p:cNvSpPr>
          <p:nvPr>
            <p:ph idx="1"/>
          </p:nvPr>
        </p:nvSpPr>
        <p:spPr>
          <a:xfrm>
            <a:off x="743608" y="1472540"/>
            <a:ext cx="10515600" cy="5020335"/>
          </a:xfrm>
        </p:spPr>
        <p:txBody>
          <a:bodyPr>
            <a:normAutofit fontScale="77500" lnSpcReduction="20000"/>
          </a:bodyPr>
          <a:lstStyle/>
          <a:p>
            <a:pPr marL="0" indent="0">
              <a:buNone/>
            </a:pPr>
            <a:r>
              <a:rPr lang="sv-SE" dirty="0"/>
              <a:t>Utredningen SOU 2025:123 med Joakim Stymne som utredare har lämnat sitt slutbetänkande. Utredningen föreslår bland annat: </a:t>
            </a:r>
          </a:p>
          <a:p>
            <a:pPr marL="0" indent="0">
              <a:buNone/>
            </a:pPr>
            <a:endParaRPr lang="sv-SE" dirty="0"/>
          </a:p>
          <a:p>
            <a:pPr lvl="0"/>
            <a:r>
              <a:rPr lang="sv-SE" dirty="0"/>
              <a:t>Aktörer inom skolväsendet som varit föremål för ingripande av</a:t>
            </a:r>
          </a:p>
          <a:p>
            <a:pPr marL="0" indent="0">
              <a:buNone/>
            </a:pPr>
            <a:r>
              <a:rPr lang="sv-SE" dirty="0"/>
              <a:t>en tillsynsmyndighet får under viss tid därefter inte utöka sin</a:t>
            </a:r>
          </a:p>
          <a:p>
            <a:pPr marL="0" indent="0">
              <a:buNone/>
            </a:pPr>
            <a:r>
              <a:rPr lang="sv-SE" dirty="0"/>
              <a:t>verksamhet.</a:t>
            </a:r>
          </a:p>
          <a:p>
            <a:pPr marL="0" indent="0">
              <a:buNone/>
            </a:pPr>
            <a:endParaRPr lang="sv-SE" dirty="0"/>
          </a:p>
          <a:p>
            <a:pPr lvl="0"/>
            <a:r>
              <a:rPr lang="sv-SE" dirty="0"/>
              <a:t>Utredningen föreslår skärpta krav för att få starta eller utöka en</a:t>
            </a:r>
          </a:p>
          <a:p>
            <a:pPr marL="0" indent="0">
              <a:buNone/>
            </a:pPr>
            <a:r>
              <a:rPr lang="sv-SE" dirty="0"/>
              <a:t>förskola eller skola. Det ska inte vara möjligt att kringgå dessa krav genom att förvärva en skola.</a:t>
            </a:r>
          </a:p>
          <a:p>
            <a:pPr marL="0" indent="0">
              <a:buNone/>
            </a:pPr>
            <a:endParaRPr lang="sv-SE" dirty="0"/>
          </a:p>
          <a:p>
            <a:pPr lvl="0"/>
            <a:r>
              <a:rPr lang="sv-SE" dirty="0"/>
              <a:t>Utredningen förslår också fler villkor som ska vara uppfyllda för att få ett tillstånd. </a:t>
            </a:r>
          </a:p>
          <a:p>
            <a:pPr marL="0" indent="0">
              <a:buNone/>
            </a:pPr>
            <a:r>
              <a:rPr lang="sv-SE" dirty="0"/>
              <a:t> </a:t>
            </a:r>
          </a:p>
          <a:p>
            <a:pPr marL="0" indent="0">
              <a:buNone/>
            </a:pPr>
            <a:r>
              <a:rPr lang="sv-SE" dirty="0"/>
              <a:t> </a:t>
            </a:r>
          </a:p>
          <a:p>
            <a:pPr marL="0" indent="0">
              <a:buNone/>
            </a:pPr>
            <a:endParaRPr lang="sv-SE" sz="2400" dirty="0">
              <a:effectLst/>
              <a:ea typeface="Times New Roman" panose="02020603050405020304" pitchFamily="18" charset="0"/>
            </a:endParaRPr>
          </a:p>
          <a:p>
            <a:pPr>
              <a:spcAft>
                <a:spcPts val="2100"/>
              </a:spcAft>
            </a:pPr>
            <a:endParaRPr lang="sv-SE" sz="2400" dirty="0">
              <a:effectLst/>
              <a:ea typeface="Times New Roman" panose="02020603050405020304" pitchFamily="18" charset="0"/>
            </a:endParaRPr>
          </a:p>
          <a:p>
            <a:pPr>
              <a:spcAft>
                <a:spcPts val="2100"/>
              </a:spcAft>
            </a:pPr>
            <a:endParaRPr lang="sv-SE" sz="2000" dirty="0">
              <a:solidFill>
                <a:srgbClr val="000000"/>
              </a:solidFill>
              <a:effectLst/>
              <a:latin typeface="Times New Roman" panose="02020603050405020304" pitchFamily="18" charset="0"/>
              <a:ea typeface="Times New Roman" panose="02020603050405020304" pitchFamily="18" charset="0"/>
            </a:endParaRPr>
          </a:p>
          <a:p>
            <a:pPr marL="0" indent="0">
              <a:spcAft>
                <a:spcPts val="2100"/>
              </a:spcAft>
              <a:buNone/>
            </a:pPr>
            <a:endParaRPr lang="sv-SE" dirty="0">
              <a:effectLst/>
              <a:ea typeface="Times New Roman" panose="02020603050405020304" pitchFamily="18" charset="0"/>
            </a:endParaRPr>
          </a:p>
          <a:p>
            <a:pPr marL="0" indent="0">
              <a:spcAft>
                <a:spcPts val="2100"/>
              </a:spcAft>
              <a:buNone/>
            </a:pPr>
            <a:endParaRPr lang="sv-SE" sz="1800" dirty="0">
              <a:effectLst/>
              <a:latin typeface="Times New Roman" panose="02020603050405020304" pitchFamily="18" charset="0"/>
              <a:ea typeface="Times New Roman" panose="02020603050405020304" pitchFamily="18" charset="0"/>
            </a:endParaRPr>
          </a:p>
          <a:p>
            <a:pPr>
              <a:spcAft>
                <a:spcPts val="1680"/>
              </a:spcAft>
            </a:pPr>
            <a:endParaRPr lang="sv-SE" dirty="0">
              <a:effectLst/>
              <a:latin typeface="Calibri" panose="020F0502020204030204" pitchFamily="34" charset="0"/>
              <a:ea typeface="Times New Roman" panose="02020603050405020304" pitchFamily="18" charset="0"/>
              <a:cs typeface="Calibri" panose="020F0502020204030204" pitchFamily="34" charset="0"/>
            </a:endParaRPr>
          </a:p>
          <a:p>
            <a:pPr>
              <a:spcAft>
                <a:spcPts val="2100"/>
              </a:spcAft>
            </a:pPr>
            <a:endParaRPr lang="sv-SE" sz="3200" dirty="0">
              <a:effectLst/>
              <a:ea typeface="Times New Roman" panose="02020603050405020304" pitchFamily="18" charset="0"/>
            </a:endParaRPr>
          </a:p>
          <a:p>
            <a:endParaRPr lang="sv-SE" dirty="0"/>
          </a:p>
          <a:p>
            <a:endParaRPr lang="sv-SE" dirty="0"/>
          </a:p>
          <a:p>
            <a:endParaRPr lang="sv-SE" sz="3300" dirty="0"/>
          </a:p>
          <a:p>
            <a:pPr marL="0" indent="0">
              <a:buNone/>
            </a:pPr>
            <a:endParaRPr lang="sv-SE" dirty="0"/>
          </a:p>
        </p:txBody>
      </p:sp>
      <p:pic>
        <p:nvPicPr>
          <p:cNvPr id="4" name="Picture 4" descr="FSS2färg">
            <a:extLst>
              <a:ext uri="{FF2B5EF4-FFF2-40B4-BE49-F238E27FC236}">
                <a16:creationId xmlns:a16="http://schemas.microsoft.com/office/drawing/2014/main" id="{C5486B98-F2F0-B7C6-3A61-6AD95A6912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22883"/>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FSS2färg">
            <a:extLst>
              <a:ext uri="{FF2B5EF4-FFF2-40B4-BE49-F238E27FC236}">
                <a16:creationId xmlns:a16="http://schemas.microsoft.com/office/drawing/2014/main" id="{74CEC2FF-2BB7-D563-7B9D-D2A427A527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5438" y="5746174"/>
            <a:ext cx="297656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305182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58</TotalTime>
  <Words>2533</Words>
  <Application>Microsoft Macintosh PowerPoint</Application>
  <PresentationFormat>Bredbild</PresentationFormat>
  <Paragraphs>432</Paragraphs>
  <Slides>30</Slides>
  <Notes>24</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30</vt:i4>
      </vt:variant>
    </vt:vector>
  </HeadingPairs>
  <TitlesOfParts>
    <vt:vector size="36" baseType="lpstr">
      <vt:lpstr>Aptos</vt:lpstr>
      <vt:lpstr>Aptos Display</vt:lpstr>
      <vt:lpstr>Arial</vt:lpstr>
      <vt:lpstr>Calibri</vt:lpstr>
      <vt:lpstr>Times New Roman</vt:lpstr>
      <vt:lpstr>Office-tema</vt:lpstr>
      <vt:lpstr>Nyheter december 2025 –januari 2026 </vt:lpstr>
      <vt:lpstr>Förslag om ordning och tidigt stöd Bild 1  </vt:lpstr>
      <vt:lpstr>Förslag om ordning och tidigt stöd Bild 2  </vt:lpstr>
      <vt:lpstr>Förslag om ordning och tidigt stöd Bild 3  </vt:lpstr>
      <vt:lpstr>Rektorsutredningen klar  Bild 1 </vt:lpstr>
      <vt:lpstr>Rektorsutredningen klar  Bild 2 </vt:lpstr>
      <vt:lpstr>Högre statsbidrag och nya regler för maxtaxan   </vt:lpstr>
      <vt:lpstr>Offentlighetsprincipen införs för fristående skolor men mindre huvudmän får lättandsregler   </vt:lpstr>
      <vt:lpstr>Utredning om vinst i skolan presenterad    </vt:lpstr>
      <vt:lpstr>Nya läroplaner på gång   </vt:lpstr>
      <vt:lpstr>Lärarutbildningen ska reformeras   </vt:lpstr>
      <vt:lpstr>Svenska språkets ställning i förskolan ska förtydligas    </vt:lpstr>
      <vt:lpstr>Ändrade villkor i professionsprogrammet  </vt:lpstr>
      <vt:lpstr>Kartläggning av kommunernas planering för förskola och skola vid kris eller krig </vt:lpstr>
      <vt:lpstr>Var tredje elev i arbete efter nationellt program i anpassade gymnasieskolan  </vt:lpstr>
      <vt:lpstr>Ny Tims-rapport  </vt:lpstr>
      <vt:lpstr>Ny Talis-rapport om förskolan </vt:lpstr>
      <vt:lpstr>Förändringar i statistik om lärare  </vt:lpstr>
      <vt:lpstr>Stöd i arbetet med barn och unga i organiserad brottslighet  </vt:lpstr>
      <vt:lpstr>Skolans arbete mot antisemitism behöver stärkas  </vt:lpstr>
      <vt:lpstr>För få elever bakom många avslagsbeslut   </vt:lpstr>
      <vt:lpstr>Skolenkäten har öppnat    </vt:lpstr>
      <vt:lpstr>Hur arbetar skolor och huvudmän med jämställdhet?  </vt:lpstr>
      <vt:lpstr>Skolinspektionens jämställdhetsgranskningar har lett till förändringar</vt:lpstr>
      <vt:lpstr>Riktat stöd förbättrade kunskapsresultaten, särskilt för elever med utländsk bakgrund   </vt:lpstr>
      <vt:lpstr>Många obehöriga undervisar i grundskolan</vt:lpstr>
      <vt:lpstr>Löneenkät för skolledare</vt:lpstr>
      <vt:lpstr>Stödmaterial om misstanke om brott mot barn i förskola </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Sten Svensson</dc:creator>
  <cp:lastModifiedBy>Sten Svensson</cp:lastModifiedBy>
  <cp:revision>11</cp:revision>
  <dcterms:created xsi:type="dcterms:W3CDTF">2026-01-29T06:09:02Z</dcterms:created>
  <dcterms:modified xsi:type="dcterms:W3CDTF">2026-01-30T08:12:17Z</dcterms:modified>
</cp:coreProperties>
</file>