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8" r:id="rId2"/>
    <p:sldId id="520" r:id="rId3"/>
    <p:sldId id="500" r:id="rId4"/>
    <p:sldId id="501" r:id="rId5"/>
    <p:sldId id="502" r:id="rId6"/>
    <p:sldId id="503" r:id="rId7"/>
    <p:sldId id="504" r:id="rId8"/>
    <p:sldId id="505" r:id="rId9"/>
    <p:sldId id="506" r:id="rId10"/>
    <p:sldId id="507" r:id="rId11"/>
    <p:sldId id="508" r:id="rId12"/>
    <p:sldId id="509" r:id="rId13"/>
    <p:sldId id="510" r:id="rId14"/>
    <p:sldId id="511" r:id="rId15"/>
    <p:sldId id="512" r:id="rId16"/>
    <p:sldId id="513" r:id="rId17"/>
    <p:sldId id="514" r:id="rId18"/>
    <p:sldId id="515" r:id="rId19"/>
    <p:sldId id="516" r:id="rId20"/>
    <p:sldId id="517" r:id="rId21"/>
    <p:sldId id="518" r:id="rId22"/>
    <p:sldId id="519" r:id="rId23"/>
    <p:sldId id="521" r:id="rId24"/>
    <p:sldId id="522" r:id="rId25"/>
    <p:sldId id="523" r:id="rId26"/>
    <p:sldId id="256" r:id="rId2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E538D3-4AFD-A945-B84D-55D398F59840}" type="datetimeFigureOut">
              <a:rPr lang="sv-SE" smtClean="0"/>
              <a:t>2026-03-31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E2EE8B-BDA0-E24C-9AC8-D85A5497A09B}" type="slidenum">
              <a:rPr lang="sv-SE" smtClean="0"/>
              <a:t>‹#›</a:t>
            </a:fld>
            <a:endParaRPr lang="sv-SE"/>
          </a:p>
        </p:txBody>
      </p:sp>
    </p:spTree>
    <p:extLst>
      <p:ext uri="{BB962C8B-B14F-4D97-AF65-F5344CB8AC3E}">
        <p14:creationId xmlns:p14="http://schemas.microsoft.com/office/powerpoint/2010/main" val="832241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1C65B-5DB2-638F-CF2C-65C8C1FC7D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00C828E-D65D-2757-0400-B9887D1811F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EFC3812-32F5-DB1D-1950-2A1A33FCF41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5BE919A-678B-D7A5-49FD-E7B126E1C9E4}"/>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71285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51342-80E7-3247-BEF1-08191C5C8FB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9C4FBB7-EB36-796C-9007-683E40DFDF6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041A9A9-563E-A690-5E63-1C5818C8E8C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F8095F7-B403-5BA9-1080-D2031570952B}"/>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2551308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9A228-5E2C-7B46-72F3-25B03D6320B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F7FEFE4-42A8-E973-A868-DC9A9E8D315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13329E4-C87F-4186-4988-196BC8A58CC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8A07919-A00C-EF05-FE24-BF4721FA68CE}"/>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970942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123F2-0721-D0F8-F08E-FFA25BB18BC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EA4CF70-76B1-C645-3671-A9BC9C05538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B626E92-8231-B9C7-02E2-BFAE6681776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3F17061-7353-F1EA-417F-92297749F923}"/>
              </a:ext>
            </a:extLst>
          </p:cNvPr>
          <p:cNvSpPr>
            <a:spLocks noGrp="1"/>
          </p:cNvSpPr>
          <p:nvPr>
            <p:ph type="sldNum" sz="quarter" idx="5"/>
          </p:nvPr>
        </p:nvSpPr>
        <p:spPr/>
        <p:txBody>
          <a:bodyPr/>
          <a:lstStyle/>
          <a:p>
            <a:fld id="{453DAAC2-4469-2C4A-8C93-745793D30FB6}" type="slidenum">
              <a:rPr lang="sv-SE" smtClean="0"/>
              <a:t>13</a:t>
            </a:fld>
            <a:endParaRPr lang="sv-SE"/>
          </a:p>
        </p:txBody>
      </p:sp>
    </p:spTree>
    <p:extLst>
      <p:ext uri="{BB962C8B-B14F-4D97-AF65-F5344CB8AC3E}">
        <p14:creationId xmlns:p14="http://schemas.microsoft.com/office/powerpoint/2010/main" val="3984607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0A7D3-CCA0-9C47-4EE4-FF51B3CEE35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012703C-5D16-4D27-92B2-A61E8633199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0129CE8-02A4-2357-69CA-24A6852C9A9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118ACC6-B70E-B6B7-60B0-12234EF43AF9}"/>
              </a:ext>
            </a:extLst>
          </p:cNvPr>
          <p:cNvSpPr>
            <a:spLocks noGrp="1"/>
          </p:cNvSpPr>
          <p:nvPr>
            <p:ph type="sldNum" sz="quarter" idx="5"/>
          </p:nvPr>
        </p:nvSpPr>
        <p:spPr/>
        <p:txBody>
          <a:bodyPr/>
          <a:lstStyle/>
          <a:p>
            <a:fld id="{453DAAC2-4469-2C4A-8C93-745793D30FB6}" type="slidenum">
              <a:rPr lang="sv-SE" smtClean="0"/>
              <a:t>14</a:t>
            </a:fld>
            <a:endParaRPr lang="sv-SE"/>
          </a:p>
        </p:txBody>
      </p:sp>
    </p:spTree>
    <p:extLst>
      <p:ext uri="{BB962C8B-B14F-4D97-AF65-F5344CB8AC3E}">
        <p14:creationId xmlns:p14="http://schemas.microsoft.com/office/powerpoint/2010/main" val="4029951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B2557-E8F3-4E4F-CF44-DD963285FBD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32F343F-08F0-6BD8-1E29-A088C8D55E1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5E8AF05-EF4B-5AF9-889E-191C402B37C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013D790-EB60-9D1F-209A-56C3995AC6B2}"/>
              </a:ext>
            </a:extLst>
          </p:cNvPr>
          <p:cNvSpPr>
            <a:spLocks noGrp="1"/>
          </p:cNvSpPr>
          <p:nvPr>
            <p:ph type="sldNum" sz="quarter" idx="5"/>
          </p:nvPr>
        </p:nvSpPr>
        <p:spPr/>
        <p:txBody>
          <a:bodyPr/>
          <a:lstStyle/>
          <a:p>
            <a:fld id="{453DAAC2-4469-2C4A-8C93-745793D30FB6}" type="slidenum">
              <a:rPr lang="sv-SE" smtClean="0"/>
              <a:t>15</a:t>
            </a:fld>
            <a:endParaRPr lang="sv-SE"/>
          </a:p>
        </p:txBody>
      </p:sp>
    </p:spTree>
    <p:extLst>
      <p:ext uri="{BB962C8B-B14F-4D97-AF65-F5344CB8AC3E}">
        <p14:creationId xmlns:p14="http://schemas.microsoft.com/office/powerpoint/2010/main" val="3069978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84DC5-72B4-20A6-3402-B180A59A325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258027D-523C-BCC1-7FD6-9A79E5A7935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2AD8FEE-436A-257F-F027-789D990E259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8FEE79F-99AB-D577-32F5-F366AF5DC1CE}"/>
              </a:ext>
            </a:extLst>
          </p:cNvPr>
          <p:cNvSpPr>
            <a:spLocks noGrp="1"/>
          </p:cNvSpPr>
          <p:nvPr>
            <p:ph type="sldNum" sz="quarter" idx="5"/>
          </p:nvPr>
        </p:nvSpPr>
        <p:spPr/>
        <p:txBody>
          <a:bodyPr/>
          <a:lstStyle/>
          <a:p>
            <a:fld id="{453DAAC2-4469-2C4A-8C93-745793D30FB6}" type="slidenum">
              <a:rPr lang="sv-SE" smtClean="0"/>
              <a:t>16</a:t>
            </a:fld>
            <a:endParaRPr lang="sv-SE"/>
          </a:p>
        </p:txBody>
      </p:sp>
    </p:spTree>
    <p:extLst>
      <p:ext uri="{BB962C8B-B14F-4D97-AF65-F5344CB8AC3E}">
        <p14:creationId xmlns:p14="http://schemas.microsoft.com/office/powerpoint/2010/main" val="21806199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1683D-EEFD-CA67-851A-6A6CDF0BA75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A50245D-E9EC-7CD4-C541-02B5B612858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3C2B77A-E361-A4B8-326B-484D4BFB3BB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B62752D-48D8-55A3-9A52-FEB232DF022B}"/>
              </a:ext>
            </a:extLst>
          </p:cNvPr>
          <p:cNvSpPr>
            <a:spLocks noGrp="1"/>
          </p:cNvSpPr>
          <p:nvPr>
            <p:ph type="sldNum" sz="quarter" idx="5"/>
          </p:nvPr>
        </p:nvSpPr>
        <p:spPr/>
        <p:txBody>
          <a:bodyPr/>
          <a:lstStyle/>
          <a:p>
            <a:fld id="{453DAAC2-4469-2C4A-8C93-745793D30FB6}" type="slidenum">
              <a:rPr lang="sv-SE" smtClean="0"/>
              <a:t>17</a:t>
            </a:fld>
            <a:endParaRPr lang="sv-SE"/>
          </a:p>
        </p:txBody>
      </p:sp>
    </p:spTree>
    <p:extLst>
      <p:ext uri="{BB962C8B-B14F-4D97-AF65-F5344CB8AC3E}">
        <p14:creationId xmlns:p14="http://schemas.microsoft.com/office/powerpoint/2010/main" val="2360543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7FBB3-E165-3F40-3BFB-8B0302009A9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0F4A9D0-7376-E151-9F77-5E73FA30CC2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4F46AA8-2D64-2E2B-E30B-565BC5D0E53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2B8DEAE-C847-6D74-5E07-3E144A74186E}"/>
              </a:ext>
            </a:extLst>
          </p:cNvPr>
          <p:cNvSpPr>
            <a:spLocks noGrp="1"/>
          </p:cNvSpPr>
          <p:nvPr>
            <p:ph type="sldNum" sz="quarter" idx="5"/>
          </p:nvPr>
        </p:nvSpPr>
        <p:spPr/>
        <p:txBody>
          <a:bodyPr/>
          <a:lstStyle/>
          <a:p>
            <a:fld id="{453DAAC2-4469-2C4A-8C93-745793D30FB6}" type="slidenum">
              <a:rPr lang="sv-SE" smtClean="0"/>
              <a:t>18</a:t>
            </a:fld>
            <a:endParaRPr lang="sv-SE"/>
          </a:p>
        </p:txBody>
      </p:sp>
    </p:spTree>
    <p:extLst>
      <p:ext uri="{BB962C8B-B14F-4D97-AF65-F5344CB8AC3E}">
        <p14:creationId xmlns:p14="http://schemas.microsoft.com/office/powerpoint/2010/main" val="11715839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1310B-5D85-92B2-839A-F285184D34F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6373561-5DCB-BBA5-429F-D08E0D075E2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8030387-CDF2-6206-B215-921E0B6C799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94A2456-B917-6A69-EDBA-46BD509FA8C9}"/>
              </a:ext>
            </a:extLst>
          </p:cNvPr>
          <p:cNvSpPr>
            <a:spLocks noGrp="1"/>
          </p:cNvSpPr>
          <p:nvPr>
            <p:ph type="sldNum" sz="quarter" idx="5"/>
          </p:nvPr>
        </p:nvSpPr>
        <p:spPr/>
        <p:txBody>
          <a:bodyPr/>
          <a:lstStyle/>
          <a:p>
            <a:fld id="{453DAAC2-4469-2C4A-8C93-745793D30FB6}" type="slidenum">
              <a:rPr lang="sv-SE" smtClean="0"/>
              <a:t>19</a:t>
            </a:fld>
            <a:endParaRPr lang="sv-SE"/>
          </a:p>
        </p:txBody>
      </p:sp>
    </p:spTree>
    <p:extLst>
      <p:ext uri="{BB962C8B-B14F-4D97-AF65-F5344CB8AC3E}">
        <p14:creationId xmlns:p14="http://schemas.microsoft.com/office/powerpoint/2010/main" val="25533130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2E67A-B7C0-CF14-6A5C-E60B3101CBB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B50A277-C86E-BB86-0FA4-16C979AEF20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0E76670-AD9B-0C73-BA41-EEA025C3150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C923430-28EA-C467-3097-241D6E0C2633}"/>
              </a:ext>
            </a:extLst>
          </p:cNvPr>
          <p:cNvSpPr>
            <a:spLocks noGrp="1"/>
          </p:cNvSpPr>
          <p:nvPr>
            <p:ph type="sldNum" sz="quarter" idx="5"/>
          </p:nvPr>
        </p:nvSpPr>
        <p:spPr/>
        <p:txBody>
          <a:bodyPr/>
          <a:lstStyle/>
          <a:p>
            <a:fld id="{453DAAC2-4469-2C4A-8C93-745793D30FB6}" type="slidenum">
              <a:rPr lang="sv-SE" smtClean="0"/>
              <a:t>20</a:t>
            </a:fld>
            <a:endParaRPr lang="sv-SE"/>
          </a:p>
        </p:txBody>
      </p:sp>
    </p:spTree>
    <p:extLst>
      <p:ext uri="{BB962C8B-B14F-4D97-AF65-F5344CB8AC3E}">
        <p14:creationId xmlns:p14="http://schemas.microsoft.com/office/powerpoint/2010/main" val="2513848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4FD09-E604-8AFC-A8EC-76D59787FD6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D2CFE81-E5FE-F310-9248-292C4A0957A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DC5BD7A-8138-3F50-AAB4-362D4931E47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9A812F2-F165-C30A-10A9-09317B62E2B5}"/>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31159601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8036E-FDA0-23CE-5E95-89F581764C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65477B4-BE5C-A6A2-ECF0-0A1E92139BE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749A77A-7FFF-2FC2-C25D-2F5049BEF73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44051EE-C953-2012-5403-44F7748A6012}"/>
              </a:ext>
            </a:extLst>
          </p:cNvPr>
          <p:cNvSpPr>
            <a:spLocks noGrp="1"/>
          </p:cNvSpPr>
          <p:nvPr>
            <p:ph type="sldNum" sz="quarter" idx="5"/>
          </p:nvPr>
        </p:nvSpPr>
        <p:spPr/>
        <p:txBody>
          <a:bodyPr/>
          <a:lstStyle/>
          <a:p>
            <a:fld id="{453DAAC2-4469-2C4A-8C93-745793D30FB6}" type="slidenum">
              <a:rPr lang="sv-SE" smtClean="0"/>
              <a:t>21</a:t>
            </a:fld>
            <a:endParaRPr lang="sv-SE"/>
          </a:p>
        </p:txBody>
      </p:sp>
    </p:spTree>
    <p:extLst>
      <p:ext uri="{BB962C8B-B14F-4D97-AF65-F5344CB8AC3E}">
        <p14:creationId xmlns:p14="http://schemas.microsoft.com/office/powerpoint/2010/main" val="25511402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08617-AA33-D0AD-CBAB-302694832A7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DBCD42E-5439-60C8-0847-521CFABAB74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AA62A79-4171-001D-315A-00B343E2559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C1608B8-766C-6158-BA7C-698200270C35}"/>
              </a:ext>
            </a:extLst>
          </p:cNvPr>
          <p:cNvSpPr>
            <a:spLocks noGrp="1"/>
          </p:cNvSpPr>
          <p:nvPr>
            <p:ph type="sldNum" sz="quarter" idx="5"/>
          </p:nvPr>
        </p:nvSpPr>
        <p:spPr/>
        <p:txBody>
          <a:bodyPr/>
          <a:lstStyle/>
          <a:p>
            <a:fld id="{453DAAC2-4469-2C4A-8C93-745793D30FB6}" type="slidenum">
              <a:rPr lang="sv-SE" smtClean="0"/>
              <a:t>22</a:t>
            </a:fld>
            <a:endParaRPr lang="sv-SE"/>
          </a:p>
        </p:txBody>
      </p:sp>
    </p:spTree>
    <p:extLst>
      <p:ext uri="{BB962C8B-B14F-4D97-AF65-F5344CB8AC3E}">
        <p14:creationId xmlns:p14="http://schemas.microsoft.com/office/powerpoint/2010/main" val="3259778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52917-0761-B10E-FBBC-45FF6B1CBB4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672B7DC-A3F8-01B9-9509-B284BE5CC74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3BBACDD-BFD5-5A16-7C0F-C114B389B9C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2F5D793-42FB-3537-37EE-5888272C138B}"/>
              </a:ext>
            </a:extLst>
          </p:cNvPr>
          <p:cNvSpPr>
            <a:spLocks noGrp="1"/>
          </p:cNvSpPr>
          <p:nvPr>
            <p:ph type="sldNum" sz="quarter" idx="5"/>
          </p:nvPr>
        </p:nvSpPr>
        <p:spPr/>
        <p:txBody>
          <a:bodyPr/>
          <a:lstStyle/>
          <a:p>
            <a:fld id="{453DAAC2-4469-2C4A-8C93-745793D30FB6}" type="slidenum">
              <a:rPr lang="sv-SE" smtClean="0"/>
              <a:t>23</a:t>
            </a:fld>
            <a:endParaRPr lang="sv-SE"/>
          </a:p>
        </p:txBody>
      </p:sp>
    </p:spTree>
    <p:extLst>
      <p:ext uri="{BB962C8B-B14F-4D97-AF65-F5344CB8AC3E}">
        <p14:creationId xmlns:p14="http://schemas.microsoft.com/office/powerpoint/2010/main" val="1897207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1AAED-C2F3-E1E5-5031-15766B34DE7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5FCEC13-3713-10AB-DC7E-F58DEB8CC1D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D226115-2B5A-C0D9-1C20-3E42AD77B8B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C6C7ECA-09F9-A1EE-5F90-E83425746C85}"/>
              </a:ext>
            </a:extLst>
          </p:cNvPr>
          <p:cNvSpPr>
            <a:spLocks noGrp="1"/>
          </p:cNvSpPr>
          <p:nvPr>
            <p:ph type="sldNum" sz="quarter" idx="5"/>
          </p:nvPr>
        </p:nvSpPr>
        <p:spPr/>
        <p:txBody>
          <a:bodyPr/>
          <a:lstStyle/>
          <a:p>
            <a:fld id="{453DAAC2-4469-2C4A-8C93-745793D30FB6}" type="slidenum">
              <a:rPr lang="sv-SE" smtClean="0"/>
              <a:t>24</a:t>
            </a:fld>
            <a:endParaRPr lang="sv-SE"/>
          </a:p>
        </p:txBody>
      </p:sp>
    </p:spTree>
    <p:extLst>
      <p:ext uri="{BB962C8B-B14F-4D97-AF65-F5344CB8AC3E}">
        <p14:creationId xmlns:p14="http://schemas.microsoft.com/office/powerpoint/2010/main" val="3318357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44161-D068-34C7-D383-32FF740FAC4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1D1743D-70D0-40C6-6F8F-FF1BB6BDCB7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1BE51F1-47C8-4DAE-6E9D-D55D326DA0D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E9B322E-FC67-4519-E01C-D4EE63705747}"/>
              </a:ext>
            </a:extLst>
          </p:cNvPr>
          <p:cNvSpPr>
            <a:spLocks noGrp="1"/>
          </p:cNvSpPr>
          <p:nvPr>
            <p:ph type="sldNum" sz="quarter" idx="5"/>
          </p:nvPr>
        </p:nvSpPr>
        <p:spPr/>
        <p:txBody>
          <a:bodyPr/>
          <a:lstStyle/>
          <a:p>
            <a:fld id="{453DAAC2-4469-2C4A-8C93-745793D30FB6}" type="slidenum">
              <a:rPr lang="sv-SE" smtClean="0"/>
              <a:t>25</a:t>
            </a:fld>
            <a:endParaRPr lang="sv-SE"/>
          </a:p>
        </p:txBody>
      </p:sp>
    </p:spTree>
    <p:extLst>
      <p:ext uri="{BB962C8B-B14F-4D97-AF65-F5344CB8AC3E}">
        <p14:creationId xmlns:p14="http://schemas.microsoft.com/office/powerpoint/2010/main" val="1976928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C78D1-23CA-2248-5960-724BFEAA40C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5495521-6B76-5F1C-CE6D-FCD24524EAE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4B9BF35-28EE-877A-6245-25A49F6B22B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4EF5AC6-422D-03D7-DA24-A5029B49BBBE}"/>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4079036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1DA10-BAEE-309E-A847-191F8FFC9A0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4DF3714-789F-CD07-5796-022125A919E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4257D30-62FC-FDF1-6BDE-2CB046E0EF0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2F463BB-B8AF-6696-EB64-B507ECD8BDBE}"/>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1072339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9B232-11B2-5605-5DC4-B7969CE0424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01918D6-20E5-B76E-144A-97D4AE86509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BA024C3-5AD5-24CF-EBFF-7A50141358E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AAE2B05-CEAA-E561-D33A-5A534C7560F3}"/>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570645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C26D6-F39F-FB2B-4089-97029BDFA1E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F563D44-CDFD-7863-4E96-725C969E115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2BCD56F-443A-EA9A-66EA-9059444CAB0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89D3750-4489-D7DF-40AC-E552A93D62D8}"/>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1280274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3479-4D43-AEAF-8790-BD893C2C7EF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58E4C16-750E-82C8-C670-21122696506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33E95D7-2344-834D-7B5E-8C3F98A087D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0E6C564-3D0B-A34A-0B83-F7265239018A}"/>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2166531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D30154-FFD5-6B17-13B8-C8F9B1CF038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B836D47-6972-1242-0459-5E69CA01D3D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BAF9E19-B827-1549-A9FC-2B948F099F5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F7DD592-AE78-226E-36B1-CDAF2E5FE97A}"/>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1786199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71278-15D0-476B-7F49-BF410ABB900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4722B06-65B8-B414-E070-7E81FD71478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6DC9F4D-1AEA-3CDF-BC38-D4737FBDCDA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E8ED9B3-E96E-66BB-C349-956481E35B1D}"/>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3499802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C6CCB-3792-9345-A458-DA85AB8D167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630663A-CBC1-BFEB-EDDA-B6199EEB95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C43C740-C569-A933-7911-D956D3EE3283}"/>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B306465A-97EC-3086-9647-195D9B67D42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284991A-72E6-3EFF-98F7-A3EE18B317AA}"/>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3828967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5EA5DB-D266-F18E-4F92-3689A33EE57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07D398C-27DD-767E-EC4D-D80E67C8600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467F02-430C-5186-B999-3D1EA6E06207}"/>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14DD178F-0862-2C61-28E5-1506F8619F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45CF655-151C-3695-28FC-4AC065BDC381}"/>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60225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5F938B8-5A89-0A9E-394A-E36F8FFCCB6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E37E7F7-2DC5-3E4C-4BB7-A93521B8D68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484920-9817-A354-6FEE-E60D7CD3DFD1}"/>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5396DEA2-A021-C1AC-F5B1-47CE46DA669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4B25EB-EC24-55E1-0033-0D2FE0334335}"/>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1793070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9E6F13-4EEF-0557-D4C5-7F5F3AFCA50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DCD1391-1F54-DBB2-DE3D-0D907BC23F9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E73AEC4-AEA7-EBA2-51DB-0057698DA0D2}"/>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3FD6E28D-F54A-DD55-7F0E-893A285FEC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DA4184-6F84-B725-65AB-A4C29835C880}"/>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2608207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BBBA09-AFE2-E888-4D56-B4EC6956444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4EE749F-81EA-2F43-E6B4-A8E35FF0106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EA64134-0CCE-FB74-B443-155E06EBD74A}"/>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FDEAAE86-D15D-DB51-AE4F-E306CDCDF2C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DD7ADCF-B822-9B16-EA8A-1368DE01AFD6}"/>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96113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C29628-F9C1-9566-3561-9C01E521A11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05C9856-D584-B611-3926-653A48F89D5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9C56B7D-674E-AAA1-F1D4-6C636AAC966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0C452244-FDE2-EDFB-5343-0C8DAFE71FF0}"/>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6" name="Platshållare för sidfot 5">
            <a:extLst>
              <a:ext uri="{FF2B5EF4-FFF2-40B4-BE49-F238E27FC236}">
                <a16:creationId xmlns:a16="http://schemas.microsoft.com/office/drawing/2014/main" id="{B0DE6D85-5B47-F154-267A-F6A12512DE1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838DD15-4BC5-54C7-9EDF-F1C89DF9C64F}"/>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574816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323D4F-F492-41DA-02C4-4C1B4A64E05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F2F0097-6389-A031-40A9-3ED14D46C7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56A76C4-7A7C-1619-5A15-D937E8DCCAE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53F056B-2FA4-6B54-E375-98AF1713C6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E8F18F6-EC0E-AED4-6185-6159413547E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CFC4A72-2263-4CE6-AD68-15902515BE5A}"/>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8" name="Platshållare för sidfot 7">
            <a:extLst>
              <a:ext uri="{FF2B5EF4-FFF2-40B4-BE49-F238E27FC236}">
                <a16:creationId xmlns:a16="http://schemas.microsoft.com/office/drawing/2014/main" id="{7B445B07-8EE7-F67B-5A8F-1977C40EAC9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1E81A62-26A9-E875-8709-D9CA06AE6C35}"/>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289093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0D902C-8067-F608-D0A9-574D953B692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A29371B-2368-CB71-899F-76A4F2688240}"/>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4" name="Platshållare för sidfot 3">
            <a:extLst>
              <a:ext uri="{FF2B5EF4-FFF2-40B4-BE49-F238E27FC236}">
                <a16:creationId xmlns:a16="http://schemas.microsoft.com/office/drawing/2014/main" id="{D3A611C3-3844-A89C-1549-04823EF93F5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9E2EFCE-7FBF-6382-AD91-307841211D39}"/>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638410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9BC9F67-C412-ED1D-083B-761F983E7CB2}"/>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3" name="Platshållare för sidfot 2">
            <a:extLst>
              <a:ext uri="{FF2B5EF4-FFF2-40B4-BE49-F238E27FC236}">
                <a16:creationId xmlns:a16="http://schemas.microsoft.com/office/drawing/2014/main" id="{801CCE27-327D-1B5C-1493-D348F4E2172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3A19DAC-E37D-D5FB-C130-9CA22B873898}"/>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1910035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F21C310-EF9E-BCF4-AAC2-DE6526F820C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A9141B-1DB8-12B3-5C99-ED861DF651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1E28B6DE-D4DD-A84E-6256-B347C8B4F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CBC8A84-7CD0-B8B0-68EE-7AF6F32CCDB3}"/>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6" name="Platshållare för sidfot 5">
            <a:extLst>
              <a:ext uri="{FF2B5EF4-FFF2-40B4-BE49-F238E27FC236}">
                <a16:creationId xmlns:a16="http://schemas.microsoft.com/office/drawing/2014/main" id="{0D5D0BC4-9A17-35F5-A307-86199E0915A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A11F435-83D7-09BE-3D5F-39F188475D1C}"/>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4975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98251E-1072-315D-7806-53447AC86BC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435E43A-4F14-58A0-A923-90F7C5BE49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831BEDF5-1DD8-25C7-08CC-1D19AFB06C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43466D4-EA16-8EEA-E748-302457747598}"/>
              </a:ext>
            </a:extLst>
          </p:cNvPr>
          <p:cNvSpPr>
            <a:spLocks noGrp="1"/>
          </p:cNvSpPr>
          <p:nvPr>
            <p:ph type="dt" sz="half" idx="10"/>
          </p:nvPr>
        </p:nvSpPr>
        <p:spPr/>
        <p:txBody>
          <a:bodyPr/>
          <a:lstStyle/>
          <a:p>
            <a:fld id="{15174B4D-E126-CD44-B76F-CFB44F7EC829}" type="datetimeFigureOut">
              <a:rPr lang="sv-SE" smtClean="0"/>
              <a:t>2026-03-31</a:t>
            </a:fld>
            <a:endParaRPr lang="sv-SE"/>
          </a:p>
        </p:txBody>
      </p:sp>
      <p:sp>
        <p:nvSpPr>
          <p:cNvPr id="6" name="Platshållare för sidfot 5">
            <a:extLst>
              <a:ext uri="{FF2B5EF4-FFF2-40B4-BE49-F238E27FC236}">
                <a16:creationId xmlns:a16="http://schemas.microsoft.com/office/drawing/2014/main" id="{3D97F6B1-E5BD-E1FD-68FA-A3E26BAC1748}"/>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4CF2D24-90B9-2A7C-B526-DBBACE63A98E}"/>
              </a:ext>
            </a:extLst>
          </p:cNvPr>
          <p:cNvSpPr>
            <a:spLocks noGrp="1"/>
          </p:cNvSpPr>
          <p:nvPr>
            <p:ph type="sldNum" sz="quarter" idx="12"/>
          </p:nvPr>
        </p:nvSpPr>
        <p:spPr/>
        <p:txBody>
          <a:bodyPr/>
          <a:lstStyle/>
          <a:p>
            <a:fld id="{39E5A274-8A4E-0649-98A2-7E810D1C9278}" type="slidenum">
              <a:rPr lang="sv-SE" smtClean="0"/>
              <a:t>‹#›</a:t>
            </a:fld>
            <a:endParaRPr lang="sv-SE"/>
          </a:p>
        </p:txBody>
      </p:sp>
    </p:spTree>
    <p:extLst>
      <p:ext uri="{BB962C8B-B14F-4D97-AF65-F5344CB8AC3E}">
        <p14:creationId xmlns:p14="http://schemas.microsoft.com/office/powerpoint/2010/main" val="279255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F69C2CA-30AB-C505-5612-558AB1D99D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BD30FD6-2C1F-6F70-2C56-BD97EDC681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321824D-122A-5B6F-28B3-C590E8F05A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174B4D-E126-CD44-B76F-CFB44F7EC829}" type="datetimeFigureOut">
              <a:rPr lang="sv-SE" smtClean="0"/>
              <a:t>2026-03-31</a:t>
            </a:fld>
            <a:endParaRPr lang="sv-SE"/>
          </a:p>
        </p:txBody>
      </p:sp>
      <p:sp>
        <p:nvSpPr>
          <p:cNvPr id="5" name="Platshållare för sidfot 4">
            <a:extLst>
              <a:ext uri="{FF2B5EF4-FFF2-40B4-BE49-F238E27FC236}">
                <a16:creationId xmlns:a16="http://schemas.microsoft.com/office/drawing/2014/main" id="{112CD484-4CBE-8274-65FA-59BFB5952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9CAF7987-C7C4-D64D-5A45-2106C11833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E5A274-8A4E-0649-98A2-7E810D1C9278}" type="slidenum">
              <a:rPr lang="sv-SE" smtClean="0"/>
              <a:t>‹#›</a:t>
            </a:fld>
            <a:endParaRPr lang="sv-SE"/>
          </a:p>
        </p:txBody>
      </p:sp>
    </p:spTree>
    <p:extLst>
      <p:ext uri="{BB962C8B-B14F-4D97-AF65-F5344CB8AC3E}">
        <p14:creationId xmlns:p14="http://schemas.microsoft.com/office/powerpoint/2010/main" val="385019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a:bodyPr>
          <a:lstStyle/>
          <a:p>
            <a:r>
              <a:rPr lang="sv-SE" b="1" dirty="0"/>
              <a:t>Nyheter mars 2026</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F34B9-7783-6ED3-3DDD-AF5317C99A1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F14DD4D-7DD6-21C2-FCE6-E944AD4D3E6B}"/>
              </a:ext>
            </a:extLst>
          </p:cNvPr>
          <p:cNvSpPr>
            <a:spLocks noGrp="1"/>
          </p:cNvSpPr>
          <p:nvPr>
            <p:ph type="title"/>
          </p:nvPr>
        </p:nvSpPr>
        <p:spPr>
          <a:xfrm>
            <a:off x="838200" y="365124"/>
            <a:ext cx="10515600" cy="1463675"/>
          </a:xfrm>
        </p:spPr>
        <p:txBody>
          <a:bodyPr>
            <a:noAutofit/>
          </a:bodyPr>
          <a:lstStyle/>
          <a:p>
            <a:r>
              <a:rPr lang="sv-SE" b="1" dirty="0"/>
              <a:t>Offentlighetsprincipen införs med lättnadsregler för mindre huvudmän Bild 2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DB3F237-CE6B-CA58-DED9-76CF0B59B320}"/>
              </a:ext>
            </a:extLst>
          </p:cNvPr>
          <p:cNvSpPr>
            <a:spLocks noGrp="1"/>
          </p:cNvSpPr>
          <p:nvPr>
            <p:ph idx="1"/>
          </p:nvPr>
        </p:nvSpPr>
        <p:spPr>
          <a:xfrm>
            <a:off x="743608" y="2030681"/>
            <a:ext cx="10515600" cy="4462194"/>
          </a:xfrm>
        </p:spPr>
        <p:txBody>
          <a:bodyPr>
            <a:normAutofit fontScale="47500" lnSpcReduction="20000"/>
          </a:bodyPr>
          <a:lstStyle/>
          <a:p>
            <a:pPr lvl="0"/>
            <a:r>
              <a:rPr lang="sv-SE" sz="4400" dirty="0"/>
              <a:t>Mindre huvudmän ska få tillämpa regler som innebär vissa lättnader i hanteringen av allmänna handlingar. Det ska gälla huvudmän som har högst 450 barn och elever eller, om de bara har fristående förskolor, högst 100 barn, eller ingår i en koncern där koncernföretagen sammanlagt har så många barn eller elever.</a:t>
            </a:r>
          </a:p>
          <a:p>
            <a:pPr lvl="0"/>
            <a:r>
              <a:rPr lang="sv-SE" sz="4400" dirty="0"/>
              <a:t>Det som enligt arkivlagen gäller för kommunala myndigheters arkiv ska gälla för berörda enskilda huvudmän, med undantag för mindre huvudmän som ska bevara allmänna handlingar i som huvudregel minst sju år.</a:t>
            </a:r>
          </a:p>
          <a:p>
            <a:pPr lvl="0"/>
            <a:r>
              <a:rPr lang="sv-SE" sz="4400" dirty="0"/>
              <a:t>Under de första två åren efter införandet ska samtliga juridiska personer som är enskilda huvudmän inom skolväsendet få tillämpa lättnadsregler.”</a:t>
            </a:r>
          </a:p>
          <a:p>
            <a:pPr marL="0" indent="0">
              <a:buNone/>
            </a:pPr>
            <a:r>
              <a:rPr lang="sv-SE" sz="4400" dirty="0"/>
              <a:t> </a:t>
            </a:r>
          </a:p>
          <a:p>
            <a:pPr marL="0" indent="0">
              <a:buNone/>
            </a:pPr>
            <a:r>
              <a:rPr lang="sv-SE" sz="4400" dirty="0"/>
              <a:t>Lagändringarna föreslås träda i kraft den 1 januari 2027.</a:t>
            </a:r>
          </a:p>
          <a:p>
            <a:pPr marL="0" indent="0">
              <a:buNone/>
            </a:pPr>
            <a:r>
              <a:rPr lang="sv-SE" sz="4400" dirty="0"/>
              <a:t>  </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088C0898-B8D8-9EE6-CE20-F9B349EACE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21796A5-148C-C836-E633-B1FEF45DF3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4358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BFA21-3030-E3B3-FDB2-EE55627E421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C3117D6-1015-E5EF-BF94-6EB8A51AA257}"/>
              </a:ext>
            </a:extLst>
          </p:cNvPr>
          <p:cNvSpPr>
            <a:spLocks noGrp="1"/>
          </p:cNvSpPr>
          <p:nvPr>
            <p:ph type="title"/>
          </p:nvPr>
        </p:nvSpPr>
        <p:spPr>
          <a:xfrm>
            <a:off x="838200" y="365124"/>
            <a:ext cx="10515600" cy="1463675"/>
          </a:xfrm>
        </p:spPr>
        <p:txBody>
          <a:bodyPr>
            <a:noAutofit/>
          </a:bodyPr>
          <a:lstStyle/>
          <a:p>
            <a:r>
              <a:rPr lang="sv-SE" b="1" dirty="0"/>
              <a:t>Utökade registerkontroller i skolväsendet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C04A799-AF74-1C5D-C22C-AD79D4F189F8}"/>
              </a:ext>
            </a:extLst>
          </p:cNvPr>
          <p:cNvSpPr>
            <a:spLocks noGrp="1"/>
          </p:cNvSpPr>
          <p:nvPr>
            <p:ph idx="1"/>
          </p:nvPr>
        </p:nvSpPr>
        <p:spPr>
          <a:xfrm>
            <a:off x="605481" y="1567543"/>
            <a:ext cx="10886303" cy="4925332"/>
          </a:xfrm>
        </p:spPr>
        <p:txBody>
          <a:bodyPr>
            <a:normAutofit fontScale="47500" lnSpcReduction="20000"/>
          </a:bodyPr>
          <a:lstStyle/>
          <a:p>
            <a:pPr marL="0" indent="0">
              <a:buNone/>
            </a:pPr>
            <a:r>
              <a:rPr lang="sv-SE" sz="3800" dirty="0"/>
              <a:t>I en proposition föreslår regeringen att registerkontrollen ska utökas.</a:t>
            </a:r>
          </a:p>
          <a:p>
            <a:pPr marL="0" indent="0">
              <a:buNone/>
            </a:pPr>
            <a:r>
              <a:rPr lang="sv-SE" sz="3800" dirty="0"/>
              <a:t> </a:t>
            </a:r>
          </a:p>
          <a:p>
            <a:pPr marL="0" indent="0">
              <a:buNone/>
            </a:pPr>
            <a:r>
              <a:rPr lang="sv-SE" sz="3800" dirty="0"/>
              <a:t>Förslagen innebär följande:</a:t>
            </a:r>
          </a:p>
          <a:p>
            <a:pPr lvl="0"/>
            <a:r>
              <a:rPr lang="sv-SE" sz="3800" dirty="0"/>
              <a:t>”Registerkontrollen ska även omfatta vissa uppgifter i misstankeregistret, inte enbart belastningsregistret.</a:t>
            </a:r>
          </a:p>
          <a:p>
            <a:pPr lvl="0"/>
            <a:r>
              <a:rPr lang="sv-SE" sz="3800" dirty="0"/>
              <a:t>Registerutdraget ska inte vara äldre än sex månader när det visas upp, till skillnad från dagens ett år.</a:t>
            </a:r>
          </a:p>
          <a:p>
            <a:pPr lvl="0"/>
            <a:r>
              <a:rPr lang="sv-SE" sz="3800" dirty="0"/>
              <a:t>Tidsgränsen för när den som får anställas eller på annat sätt tas emot hos samma arbetsgivare utan att på nytt visa upp ett registerutdrag ska sänkas från ett år till sex månader.</a:t>
            </a:r>
          </a:p>
          <a:p>
            <a:pPr lvl="0"/>
            <a:r>
              <a:rPr lang="sv-SE" sz="3800" dirty="0"/>
              <a:t>Registerkontroll ska även göras på den som ska anställas eller på annat sätt tas emot inom den kommunala vuxenutbildningen.</a:t>
            </a:r>
          </a:p>
          <a:p>
            <a:pPr lvl="0"/>
            <a:r>
              <a:rPr lang="sv-SE" sz="3800" dirty="0"/>
              <a:t>I propositionen redovisar regeringen även sin bedömning att fler brott bör omfattas av registerkontrollen. Regeringen redovisar också sin bedömning att Statens skolinspektion och kommuner bör ges en möjlighet till kontroll i misstankeregistret vid ägar- och ledningsprövningar.”</a:t>
            </a:r>
          </a:p>
          <a:p>
            <a:pPr marL="0" indent="0">
              <a:buNone/>
            </a:pPr>
            <a:endParaRPr lang="sv-SE" sz="3800" dirty="0"/>
          </a:p>
          <a:p>
            <a:pPr marL="0" indent="0">
              <a:buNone/>
            </a:pPr>
            <a:r>
              <a:rPr lang="sv-SE" sz="3800" dirty="0"/>
              <a:t>Lagändringarna föreslås träda i kraft den 15 juli 2026.</a:t>
            </a:r>
          </a:p>
          <a:p>
            <a:pPr marL="0" indent="0">
              <a:buNone/>
            </a:pPr>
            <a:r>
              <a:rPr lang="sv-SE" sz="38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28766B42-A749-B487-9348-70D363FDA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F06CC8BD-FD08-7431-7E57-D4585D247E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992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2D620-DE13-0572-2AEB-6968FADE9B5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1E1EBC2-59BA-1D11-2795-BE114F2CE91E}"/>
              </a:ext>
            </a:extLst>
          </p:cNvPr>
          <p:cNvSpPr>
            <a:spLocks noGrp="1"/>
          </p:cNvSpPr>
          <p:nvPr>
            <p:ph type="title"/>
          </p:nvPr>
        </p:nvSpPr>
        <p:spPr>
          <a:xfrm>
            <a:off x="838200" y="365124"/>
            <a:ext cx="10515600" cy="1463675"/>
          </a:xfrm>
        </p:spPr>
        <p:txBody>
          <a:bodyPr>
            <a:noAutofit/>
          </a:bodyPr>
          <a:lstStyle/>
          <a:p>
            <a:r>
              <a:rPr lang="sv-SE" b="1" dirty="0"/>
              <a:t>Förslag om yrkesprov i gymnasial utbildning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3B598A4-08C1-6FF5-865D-5E18FA657ECA}"/>
              </a:ext>
            </a:extLst>
          </p:cNvPr>
          <p:cNvSpPr>
            <a:spLocks noGrp="1"/>
          </p:cNvSpPr>
          <p:nvPr>
            <p:ph idx="1"/>
          </p:nvPr>
        </p:nvSpPr>
        <p:spPr>
          <a:xfrm>
            <a:off x="743608" y="1567543"/>
            <a:ext cx="10515600" cy="4925332"/>
          </a:xfrm>
        </p:spPr>
        <p:txBody>
          <a:bodyPr>
            <a:normAutofit fontScale="77500" lnSpcReduction="20000"/>
          </a:bodyPr>
          <a:lstStyle/>
          <a:p>
            <a:pPr marL="0" indent="0">
              <a:buNone/>
            </a:pPr>
            <a:r>
              <a:rPr lang="sv-SE" dirty="0"/>
              <a:t>I en proposition föreslår regeringen att yrkesprov ska införas på alla yrkesprogram i gymnasieskolan samt i anpassade gymnasieskolan och kommunal vuxenutbildning (</a:t>
            </a:r>
            <a:r>
              <a:rPr lang="sv-SE" dirty="0" err="1"/>
              <a:t>komvux</a:t>
            </a:r>
            <a:r>
              <a:rPr lang="sv-SE" dirty="0"/>
              <a:t>).  </a:t>
            </a:r>
          </a:p>
          <a:p>
            <a:r>
              <a:rPr lang="sv-SE" dirty="0"/>
              <a:t>Regeringen föreslår också att det ska bli möjligt att lämna över uppgifter som avser undervisning i yrkesinriktade ämnen på entreprenad även till en offentlig huvudman inom skolväsendet. </a:t>
            </a:r>
          </a:p>
          <a:p>
            <a:r>
              <a:rPr lang="sv-SE" dirty="0"/>
              <a:t>Det ska även bli möjligt att överlämna yrkesprov och gymnasiearbete inom en yrkesutbildning i gymnasieskolan samt yrkesprov och gymnasiearbete i anpassad gymnasieskola på entreprenad. </a:t>
            </a:r>
          </a:p>
          <a:p>
            <a:pPr marL="0" indent="0">
              <a:buNone/>
            </a:pPr>
            <a:r>
              <a:rPr lang="sv-SE" dirty="0"/>
              <a:t>Förslagen om utökade möjligheter att lämna över utbildning på entreprenad och rätten att fullfölja utbildning på individuella program i anpassade gymnasieskolan föreslås träda i kraft den 1 juli 2026. Förslagen om yrkesprov föreslås träda i kraft den 2 juli 2028.</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0698778-0FC5-9DBD-4BDC-B64BBD780F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5A2DA33-A0CA-0991-0329-84CD1E6056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9564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828DD2-5182-7B03-8001-0805DF5DCC1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05A58EE-2B22-6088-60D7-43D47135B987}"/>
              </a:ext>
            </a:extLst>
          </p:cNvPr>
          <p:cNvSpPr>
            <a:spLocks noGrp="1"/>
          </p:cNvSpPr>
          <p:nvPr>
            <p:ph type="title"/>
          </p:nvPr>
        </p:nvSpPr>
        <p:spPr>
          <a:xfrm>
            <a:off x="838200" y="365124"/>
            <a:ext cx="10515600" cy="1463675"/>
          </a:xfrm>
        </p:spPr>
        <p:txBody>
          <a:bodyPr>
            <a:noAutofit/>
          </a:bodyPr>
          <a:lstStyle/>
          <a:p>
            <a:r>
              <a:rPr lang="sv-SE" b="1" dirty="0"/>
              <a:t>Enklare att läsa på en högre nivå i yrkeshögskolan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D3AF273-BA8D-6273-FF18-A5B110C623D8}"/>
              </a:ext>
            </a:extLst>
          </p:cNvPr>
          <p:cNvSpPr>
            <a:spLocks noGrp="1"/>
          </p:cNvSpPr>
          <p:nvPr>
            <p:ph idx="1"/>
          </p:nvPr>
        </p:nvSpPr>
        <p:spPr>
          <a:xfrm>
            <a:off x="743608" y="1567543"/>
            <a:ext cx="10515600" cy="4925332"/>
          </a:xfrm>
        </p:spPr>
        <p:txBody>
          <a:bodyPr>
            <a:normAutofit fontScale="85000" lnSpcReduction="20000"/>
          </a:bodyPr>
          <a:lstStyle/>
          <a:p>
            <a:pPr marL="0" indent="0">
              <a:buNone/>
            </a:pPr>
            <a:r>
              <a:rPr lang="sv-SE" dirty="0"/>
              <a:t>I en proposition föreslår regeringen att personer med förkunskaper på eftergymnasial nivå ska kunna få en snabbare väg genom yrkeshögskolan.</a:t>
            </a:r>
          </a:p>
          <a:p>
            <a:r>
              <a:rPr lang="sv-SE" dirty="0"/>
              <a:t>Förslaget gör det möjligt för yrkeshögskolan att erbjuda eftergymnasiala fördjupningsutbildningar. </a:t>
            </a:r>
          </a:p>
          <a:p>
            <a:r>
              <a:rPr lang="sv-SE" dirty="0"/>
              <a:t>I dag finns det även otydligheter när det gäller vem som ansvarar för en yrkeshögskoleutbildning. Regeringen föreslår därför även att det ska tydliggöras i lagen om yrkeshögskolan vem som är utbildningsanordnare. Utbildningsanordnare ska definieras som den som har fått ett beslut enligt lagen om att utbildningen ska ingå i yrkeshögskolan.</a:t>
            </a:r>
          </a:p>
          <a:p>
            <a:pPr marL="0" indent="0">
              <a:buNone/>
            </a:pPr>
            <a:endParaRPr lang="sv-SE" dirty="0"/>
          </a:p>
          <a:p>
            <a:r>
              <a:rPr lang="sv-SE" dirty="0"/>
              <a:t>Förslaget föreslås träda i kraft den 1 april 2027. Övriga lagändringar föreslås träda i kraft den 1 juli 2026.</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2647F5C1-54BA-D980-8BD6-76D2C72CEE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165DE0C-DB85-92D3-4E38-3D88D76931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1520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F68F4-A9FC-EED5-8029-87BF6F607E5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B1BE61C-5E1C-D321-B8E1-CD06A92E70BD}"/>
              </a:ext>
            </a:extLst>
          </p:cNvPr>
          <p:cNvSpPr>
            <a:spLocks noGrp="1"/>
          </p:cNvSpPr>
          <p:nvPr>
            <p:ph type="title"/>
          </p:nvPr>
        </p:nvSpPr>
        <p:spPr>
          <a:xfrm>
            <a:off x="838200" y="365124"/>
            <a:ext cx="10515600" cy="1463675"/>
          </a:xfrm>
        </p:spPr>
        <p:txBody>
          <a:bodyPr>
            <a:noAutofit/>
          </a:bodyPr>
          <a:lstStyle/>
          <a:p>
            <a:r>
              <a:rPr lang="sv-SE" b="1" dirty="0"/>
              <a:t>Skolinspektionen ska satsa mer på tillsyn</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9FB3E29-38C9-1731-D14E-D6B269432BE1}"/>
              </a:ext>
            </a:extLst>
          </p:cNvPr>
          <p:cNvSpPr>
            <a:spLocks noGrp="1"/>
          </p:cNvSpPr>
          <p:nvPr>
            <p:ph idx="1"/>
          </p:nvPr>
        </p:nvSpPr>
        <p:spPr>
          <a:xfrm>
            <a:off x="743608" y="1567543"/>
            <a:ext cx="10515600" cy="4925332"/>
          </a:xfrm>
        </p:spPr>
        <p:txBody>
          <a:bodyPr>
            <a:normAutofit/>
          </a:bodyPr>
          <a:lstStyle/>
          <a:p>
            <a:pPr marL="0" indent="0">
              <a:buNone/>
            </a:pPr>
            <a:endParaRPr lang="sv-SE" dirty="0"/>
          </a:p>
          <a:p>
            <a:pPr marL="0" indent="0">
              <a:buNone/>
            </a:pPr>
            <a:r>
              <a:rPr lang="sv-SE" dirty="0"/>
              <a:t>Regeringen ger Skolinspektionen i uppdrag att successivt ställa om sin verksamhet så att skarp och effektiv tillsyn blir den huvudsakliga delen av granskningsuppdraget, samt att myndigheten ska överväga hela bredden av tillgängliga verktyg inom tillsynen när åtgärder krävs. </a:t>
            </a: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3EAF9936-376F-D034-82E5-A91E2CF0A1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C417EB2-E6A7-A1A7-8D1A-E2CE000618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9153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05A4-CEA5-41FF-F1B8-1A2D76A6C6E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279DD04-A7B4-FD47-E5A3-0B9DBD7D4A87}"/>
              </a:ext>
            </a:extLst>
          </p:cNvPr>
          <p:cNvSpPr>
            <a:spLocks noGrp="1"/>
          </p:cNvSpPr>
          <p:nvPr>
            <p:ph type="title"/>
          </p:nvPr>
        </p:nvSpPr>
        <p:spPr>
          <a:xfrm>
            <a:off x="838200" y="365124"/>
            <a:ext cx="10515600" cy="1463675"/>
          </a:xfrm>
        </p:spPr>
        <p:txBody>
          <a:bodyPr>
            <a:noAutofit/>
          </a:bodyPr>
          <a:lstStyle/>
          <a:p>
            <a:r>
              <a:rPr lang="sv-SE" b="1" dirty="0"/>
              <a:t>Riksrevisionens rapport om utbildning på vetenskaplig grund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8A8FC88-1243-29FC-71FB-22F7A03CC186}"/>
              </a:ext>
            </a:extLst>
          </p:cNvPr>
          <p:cNvSpPr>
            <a:spLocks noGrp="1"/>
          </p:cNvSpPr>
          <p:nvPr>
            <p:ph idx="1"/>
          </p:nvPr>
        </p:nvSpPr>
        <p:spPr>
          <a:xfrm>
            <a:off x="743608" y="1952367"/>
            <a:ext cx="10515600" cy="4540507"/>
          </a:xfrm>
        </p:spPr>
        <p:txBody>
          <a:bodyPr>
            <a:normAutofit fontScale="85000" lnSpcReduction="20000"/>
          </a:bodyPr>
          <a:lstStyle/>
          <a:p>
            <a:pPr marL="0" indent="0">
              <a:buNone/>
            </a:pPr>
            <a:r>
              <a:rPr lang="sv-SE" dirty="0"/>
              <a:t>Riksrevisionen har granskat om statens arbete för att utbildningen ska vila på vetenskaplig grund och beprövad erfarenhet är effektivt. </a:t>
            </a:r>
          </a:p>
          <a:p>
            <a:r>
              <a:rPr lang="sv-SE" dirty="0"/>
              <a:t>Riksrevisionens övergripande slutsats är att statens arbete inte är effektivt.</a:t>
            </a:r>
          </a:p>
          <a:p>
            <a:r>
              <a:rPr lang="sv-SE" dirty="0"/>
              <a:t>Riksrevisionens rekommendationer till regeringen är att regeringen ska genomföra en översyn av skolmyndigheternas uppgifter och ansvarsfördelning avseende stöd till skolväsendet samt att regeringen ska säkerställa att regeringsuppdrag till skolmyndigheterna har tidsramar som möjliggör att bästa tillgängliga kunskap ligger till grund för uppdragen.</a:t>
            </a:r>
          </a:p>
          <a:p>
            <a:r>
              <a:rPr lang="sv-SE" dirty="0"/>
              <a:t>Regeringen instämmer i Riksrevisionens iakttagelser. Att skolmyndigheternas stöd vilar på vetenskaplig grund och beprövad erfarenhet är en högt prioriterad fråga för regeringen.</a:t>
            </a:r>
          </a:p>
          <a:p>
            <a:pPr marL="0" indent="0">
              <a:buNone/>
            </a:pPr>
            <a:endParaRPr lang="sv-SE" sz="3300" dirty="0"/>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8F6E9D0-F0E4-94B1-8FF2-5ED637F1B6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A67B97E4-BE40-BF75-9C56-FA162AEACD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6682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32CC0-3D66-F194-6938-0585B85AD06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4BBA50B-1DB1-F3CE-442B-A6AD672D1C4C}"/>
              </a:ext>
            </a:extLst>
          </p:cNvPr>
          <p:cNvSpPr>
            <a:spLocks noGrp="1"/>
          </p:cNvSpPr>
          <p:nvPr>
            <p:ph type="title"/>
          </p:nvPr>
        </p:nvSpPr>
        <p:spPr>
          <a:xfrm>
            <a:off x="838200" y="365124"/>
            <a:ext cx="10515600" cy="1463675"/>
          </a:xfrm>
        </p:spPr>
        <p:txBody>
          <a:bodyPr>
            <a:noAutofit/>
          </a:bodyPr>
          <a:lstStyle/>
          <a:p>
            <a:r>
              <a:rPr lang="sv-SE" b="1" dirty="0"/>
              <a:t>Färre elever i grundskolan och fler i anpassade grundskolan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A94EC93-2A70-E7AC-2250-CFF80F747128}"/>
              </a:ext>
            </a:extLst>
          </p:cNvPr>
          <p:cNvSpPr>
            <a:spLocks noGrp="1"/>
          </p:cNvSpPr>
          <p:nvPr>
            <p:ph idx="1"/>
          </p:nvPr>
        </p:nvSpPr>
        <p:spPr>
          <a:xfrm>
            <a:off x="481915" y="1567543"/>
            <a:ext cx="11096366" cy="4925332"/>
          </a:xfrm>
        </p:spPr>
        <p:txBody>
          <a:bodyPr>
            <a:normAutofit fontScale="62500" lnSpcReduction="20000"/>
          </a:bodyPr>
          <a:lstStyle/>
          <a:p>
            <a:r>
              <a:rPr lang="sv-SE" sz="3200" dirty="0"/>
              <a:t>Läsåret 2025/26 går knappt 1 100 000 elever i grundskolan, vilket är knappt 9 900 färre än föregående läsår. Antalet elever har minskat sedan läsåret 2022/23 och årets minskning är den största hittills. Utvecklingen ligger i linje med att det föds färre barn i Sverige. </a:t>
            </a:r>
          </a:p>
          <a:p>
            <a:endParaRPr lang="sv-SE" sz="3200" dirty="0"/>
          </a:p>
          <a:p>
            <a:r>
              <a:rPr lang="sv-SE" sz="3200" dirty="0"/>
              <a:t>Andelen elever med utländsk bakgrund är 27 procent, vilket är i nivå med föregående läsår.</a:t>
            </a:r>
          </a:p>
          <a:p>
            <a:r>
              <a:rPr lang="sv-SE" sz="3200" dirty="0"/>
              <a:t>Andelen elever som går i fristående skolor har ökat något under de senaste tio läsåren.</a:t>
            </a:r>
          </a:p>
          <a:p>
            <a:r>
              <a:rPr lang="sv-SE" sz="3200" dirty="0"/>
              <a:t>Även antalet elever i förskoleklass fortsätter att minska i takt med att det föds färre barn. Läsåret 2025/26 går knappt 116 000 elever i förskoleklass, en minskning med knappt 2 680 elever jämfört med föregående läsår.</a:t>
            </a:r>
          </a:p>
          <a:p>
            <a:r>
              <a:rPr lang="sv-SE" sz="3200" dirty="0"/>
              <a:t>Andelen elever i anpassad grundskola har ökat över tid. Både antalet och andelen elever som är mottagna i anpassad grundskola har ökat över tid. Föregående läsår gick 1,5 procent av eleverna i de obligatoriska skolformerna i anpassad grundskola. Nuvarande läsår har andelen ökat till 1,6 procent.</a:t>
            </a:r>
          </a:p>
          <a:p>
            <a:r>
              <a:rPr lang="sv-SE" sz="3200" dirty="0"/>
              <a:t>Antalet elever i specialskolan har ökat något.</a:t>
            </a:r>
          </a:p>
          <a:p>
            <a:pPr marL="0" indent="0">
              <a:buNone/>
            </a:pPr>
            <a:endParaRPr lang="sv-SE" sz="3200" dirty="0"/>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E9DD7E2-B4FB-69DF-0C68-0DD62A0A54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BB78FF5-8E84-199E-5A62-41BEFC1AD1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6954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AF375-DF8E-6161-4265-1669598D320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BC7288A-4E7E-EE64-FAC6-F2B3FF1BA0E3}"/>
              </a:ext>
            </a:extLst>
          </p:cNvPr>
          <p:cNvSpPr>
            <a:spLocks noGrp="1"/>
          </p:cNvSpPr>
          <p:nvPr>
            <p:ph type="title"/>
          </p:nvPr>
        </p:nvSpPr>
        <p:spPr>
          <a:xfrm>
            <a:off x="838200" y="365124"/>
            <a:ext cx="10515600" cy="1463675"/>
          </a:xfrm>
        </p:spPr>
        <p:txBody>
          <a:bodyPr>
            <a:noAutofit/>
          </a:bodyPr>
          <a:lstStyle/>
          <a:p>
            <a:r>
              <a:rPr lang="sv-SE" b="1" dirty="0"/>
              <a:t>Svensk skola är splittrad</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3C2AB5C-56FD-A157-4C3E-60CB6DE02650}"/>
              </a:ext>
            </a:extLst>
          </p:cNvPr>
          <p:cNvSpPr>
            <a:spLocks noGrp="1"/>
          </p:cNvSpPr>
          <p:nvPr>
            <p:ph idx="1"/>
          </p:nvPr>
        </p:nvSpPr>
        <p:spPr>
          <a:xfrm>
            <a:off x="743608" y="1567543"/>
            <a:ext cx="10515600" cy="4925332"/>
          </a:xfrm>
        </p:spPr>
        <p:txBody>
          <a:bodyPr>
            <a:normAutofit fontScale="92500" lnSpcReduction="20000"/>
          </a:bodyPr>
          <a:lstStyle/>
          <a:p>
            <a:r>
              <a:rPr lang="sv-SE" dirty="0"/>
              <a:t>”Skolverkets bedömning av läget i skolväsendet visar att det finns mycket i skolan som fungerar bra. Svenska elevers kunskaper ligger på eller över OECD-genomsnittet i internationella kunskapsmätningar och tycks ha stärkts efter covid-19-pandemin. Det är också fler elever som lämnar gymnasieskolan med en gymnasieexamen. Lärarbehörigheten har ökat i nästan alla skolformer och fler lärare trivs med sitt yrke och upplever att läraryrket har hög status. Även rektorer har en positiv syn på sitt yrke och upplever större möjligheter att utöva ett pedagogiskt ledarskap.”</a:t>
            </a:r>
          </a:p>
          <a:p>
            <a:pPr marL="0" indent="0">
              <a:buNone/>
            </a:pPr>
            <a:r>
              <a:rPr lang="sv-SE" dirty="0"/>
              <a:t> </a:t>
            </a:r>
          </a:p>
          <a:p>
            <a:r>
              <a:rPr lang="sv-SE" dirty="0"/>
              <a:t>”Samtidigt visar lägesbedömningen att resultatskillnaderna mellan hög- och lågpresterande elever ökar och att socioekonomiska faktorer har fortsatt stor betydelse för resultaten. </a:t>
            </a: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C2521A7-BF44-AE0E-209B-9826D21DF0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EBD6A3F-B4BC-8EEA-480E-91CD0AFD35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7458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846CA-9356-4657-9F1E-C3BFA63A910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E916E75-A1B4-03C6-54EE-0E1313238E13}"/>
              </a:ext>
            </a:extLst>
          </p:cNvPr>
          <p:cNvSpPr>
            <a:spLocks noGrp="1"/>
          </p:cNvSpPr>
          <p:nvPr>
            <p:ph type="title"/>
          </p:nvPr>
        </p:nvSpPr>
        <p:spPr>
          <a:xfrm>
            <a:off x="838200" y="365124"/>
            <a:ext cx="10515600" cy="1463675"/>
          </a:xfrm>
        </p:spPr>
        <p:txBody>
          <a:bodyPr>
            <a:noAutofit/>
          </a:bodyPr>
          <a:lstStyle/>
          <a:p>
            <a:r>
              <a:rPr lang="sv-SE" b="1" dirty="0"/>
              <a:t>Gymnasieutbildningar värderas olika på arbetsmarknaden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5356806-C0A3-BF5B-3AB2-C8F480A89407}"/>
              </a:ext>
            </a:extLst>
          </p:cNvPr>
          <p:cNvSpPr>
            <a:spLocks noGrp="1"/>
          </p:cNvSpPr>
          <p:nvPr>
            <p:ph idx="1"/>
          </p:nvPr>
        </p:nvSpPr>
        <p:spPr>
          <a:xfrm>
            <a:off x="743608" y="1567543"/>
            <a:ext cx="10515600" cy="4925332"/>
          </a:xfrm>
        </p:spPr>
        <p:txBody>
          <a:bodyPr>
            <a:normAutofit fontScale="70000" lnSpcReduction="20000"/>
          </a:bodyPr>
          <a:lstStyle/>
          <a:p>
            <a:pPr marL="0" indent="0">
              <a:buNone/>
            </a:pPr>
            <a:r>
              <a:rPr lang="sv-SE" dirty="0"/>
              <a:t>I en rapport har Skolverket analyserat hur utbildning på gymnasial nivå värderas på arbetsmarknaden.</a:t>
            </a:r>
          </a:p>
          <a:p>
            <a:pPr marL="0" indent="0">
              <a:buNone/>
            </a:pPr>
            <a:r>
              <a:rPr lang="sv-SE" dirty="0"/>
              <a:t> Resultatet visar att det finns tecken på att arbetsmarknaden värderar generell utbildning på gymnasial nivå högre än specifik yrkesutbildning.</a:t>
            </a:r>
          </a:p>
          <a:p>
            <a:r>
              <a:rPr lang="sv-SE" dirty="0"/>
              <a:t>Personer som gick ett högskoleförberedande program under 90-talet och 00-talet fick generellt en något högre lönepremie än de som gått yrkesprogram. Detta gäller för personer som endast har en gymnasial utbildning och inte har studerat vidare på exempelvis högskola.  </a:t>
            </a:r>
          </a:p>
          <a:p>
            <a:r>
              <a:rPr lang="sv-SE" dirty="0"/>
              <a:t>Rapporten visar att den utbildning i gymnasieskolan som har haft den mest fördelaktiga lönepremien, det vill säga det minsta lönegapet jämfört med eftergymnasial utbildning, är utbildning inom ekonomi. De yrkesutbildningar som har den mest fördelaktiga lönepremien är utbildningar inom el och energi och VVS.</a:t>
            </a:r>
          </a:p>
          <a:p>
            <a:r>
              <a:rPr lang="sv-SE" dirty="0"/>
              <a:t>I studien inkluderas alla personer födda 1975–1990 som var folkbokförda i Sverige den 31 december 2022. Det innebär att vissa av individerna i den här studien slutförde sin utbildning för cirka 30 år sedan vilket innebär att resultatet bör tolkas med försiktighet.</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81274DB-EF41-71E5-CE30-86CA91B84F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2A79122-31D6-2BBB-8536-7A275F4345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7133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EAFA6-6D1A-AC5B-A8A5-68C50BB69D8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EC981B3-B035-74D8-7F8F-8E287A388FDA}"/>
              </a:ext>
            </a:extLst>
          </p:cNvPr>
          <p:cNvSpPr>
            <a:spLocks noGrp="1"/>
          </p:cNvSpPr>
          <p:nvPr>
            <p:ph type="title"/>
          </p:nvPr>
        </p:nvSpPr>
        <p:spPr>
          <a:xfrm>
            <a:off x="838200" y="365124"/>
            <a:ext cx="10515600" cy="1463675"/>
          </a:xfrm>
        </p:spPr>
        <p:txBody>
          <a:bodyPr>
            <a:noAutofit/>
          </a:bodyPr>
          <a:lstStyle/>
          <a:p>
            <a:r>
              <a:rPr lang="sv-SE" b="1" dirty="0"/>
              <a:t>Ny färdplan för ett digitalt ekosystem inom skolväsendet på gång</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3A6EEDF-B201-FA0E-12EC-0430055D61E3}"/>
              </a:ext>
            </a:extLst>
          </p:cNvPr>
          <p:cNvSpPr>
            <a:spLocks noGrp="1"/>
          </p:cNvSpPr>
          <p:nvPr>
            <p:ph idx="1"/>
          </p:nvPr>
        </p:nvSpPr>
        <p:spPr>
          <a:xfrm>
            <a:off x="743608" y="1852089"/>
            <a:ext cx="10515600" cy="4640785"/>
          </a:xfrm>
        </p:spPr>
        <p:txBody>
          <a:bodyPr>
            <a:normAutofit fontScale="85000" lnSpcReduction="20000"/>
          </a:bodyPr>
          <a:lstStyle/>
          <a:p>
            <a:pPr marL="0" indent="0">
              <a:buNone/>
            </a:pPr>
            <a:r>
              <a:rPr lang="sv-SE" dirty="0"/>
              <a:t>”Skolväsendet står inför flera reformer som kommer att ställa ytterligare krav på ett smidigt digitalt informationsutbyte. Det betyder att system som finns i skolor, hos huvudmän, hos inblandade myndigheter behöver vara kompatibla och kunna ta emot och bearbeta information till och från varandra. Informationen behöver också kunna överföras både effektivt och säkert. Idag finns det betydande brister på detta område.”</a:t>
            </a:r>
          </a:p>
          <a:p>
            <a:r>
              <a:rPr lang="sv-SE" dirty="0"/>
              <a:t>”Med en ny gemensam färdplan och ett strukturerat samarbete tar flera myndigheter, organisationer, leverantörer och huvudmän viktiga steg mot ett fungerande digitalt ekosystem i skolväsendet.”</a:t>
            </a:r>
          </a:p>
          <a:p>
            <a:r>
              <a:rPr lang="sv-SE" dirty="0"/>
              <a:t>”Forum för informationshantering i skolväsendet (FFIS) samlar alla aktörer som kan bidra i utvecklingsarbetet.” </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D4265B8-3DBF-A528-5B08-AD048D558E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896BC0B-4DA2-8164-FA16-CCD524A991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161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47924-085E-DABB-48DD-F889853DB80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A35269B-7EE7-87C7-82C8-A36B7BBD691A}"/>
              </a:ext>
            </a:extLst>
          </p:cNvPr>
          <p:cNvSpPr>
            <a:spLocks noGrp="1"/>
          </p:cNvSpPr>
          <p:nvPr>
            <p:ph type="title"/>
          </p:nvPr>
        </p:nvSpPr>
        <p:spPr>
          <a:xfrm>
            <a:off x="743608" y="365125"/>
            <a:ext cx="10515600" cy="1463675"/>
          </a:xfrm>
        </p:spPr>
        <p:txBody>
          <a:bodyPr>
            <a:noAutofit/>
          </a:bodyPr>
          <a:lstStyle/>
          <a:p>
            <a:r>
              <a:rPr lang="sv-SE" b="1" dirty="0"/>
              <a:t>Förslag om nya läroplaner</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B6EDED4-F3CB-4F1C-1FCD-2C945F7CC485}"/>
              </a:ext>
            </a:extLst>
          </p:cNvPr>
          <p:cNvSpPr>
            <a:spLocks noGrp="1"/>
          </p:cNvSpPr>
          <p:nvPr>
            <p:ph idx="1"/>
          </p:nvPr>
        </p:nvSpPr>
        <p:spPr>
          <a:xfrm>
            <a:off x="743608" y="1567543"/>
            <a:ext cx="10515600" cy="4925332"/>
          </a:xfrm>
        </p:spPr>
        <p:txBody>
          <a:bodyPr>
            <a:normAutofit fontScale="55000" lnSpcReduction="20000"/>
          </a:bodyPr>
          <a:lstStyle/>
          <a:p>
            <a:pPr marL="0" indent="0">
              <a:buNone/>
            </a:pPr>
            <a:r>
              <a:rPr lang="sv-SE" sz="4000" dirty="0"/>
              <a:t>I en proposition förslår regeringen nya läroplaner för de obligatoriska skolformerna. </a:t>
            </a:r>
          </a:p>
          <a:p>
            <a:pPr marL="0" indent="0">
              <a:buNone/>
            </a:pPr>
            <a:endParaRPr lang="sv-SE" sz="4000" dirty="0"/>
          </a:p>
          <a:p>
            <a:r>
              <a:rPr lang="sv-SE" sz="4000" dirty="0"/>
              <a:t>Kursplanerna ska innehålla inledande delar, kursplaner och timplaner. </a:t>
            </a:r>
          </a:p>
          <a:p>
            <a:r>
              <a:rPr lang="sv-SE" sz="4000" dirty="0"/>
              <a:t>Kursplanerna ska också beskriva syfte, ämnets bidrag till skolans mål, mål och innehåll, undervisningsstrategier samt betygs- och bedömningskriterier.</a:t>
            </a:r>
          </a:p>
          <a:p>
            <a:r>
              <a:rPr lang="sv-SE" sz="4000" dirty="0"/>
              <a:t>Läroplanerna ska vara tydligt kunskapsinriktade och en central utgångspunkt ska vara att grundläggande kunskaper och färdigheter ska betonas, särskilt i de yngre åldrarna.</a:t>
            </a:r>
          </a:p>
          <a:p>
            <a:r>
              <a:rPr lang="sv-SE" sz="4000" dirty="0"/>
              <a:t>Det ska även införas nya kursplaner för elever som är nybörjare i svenska språket, där betyg inte sätts.</a:t>
            </a:r>
          </a:p>
          <a:p>
            <a:r>
              <a:rPr lang="sv-SE" sz="4000" dirty="0"/>
              <a:t>Merparten av ändringarna i skollagen föreslås träda i kraft den 1 juli 2028. Vissa ändringar som rör kommunal vuxenutbildning föreslås dock träda i kraft den 1 januari 2031.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1DA4A52-9EA8-8E19-B5AE-3DEDF5D128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DD73C67-4F38-3255-1695-D51D07495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8639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F12DF-AB9B-8939-EEB8-CF13533204E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D7D6C2A-E2DE-E400-BC70-9EDF12035E73}"/>
              </a:ext>
            </a:extLst>
          </p:cNvPr>
          <p:cNvSpPr>
            <a:spLocks noGrp="1"/>
          </p:cNvSpPr>
          <p:nvPr>
            <p:ph type="title"/>
          </p:nvPr>
        </p:nvSpPr>
        <p:spPr>
          <a:xfrm>
            <a:off x="838200" y="365124"/>
            <a:ext cx="10515600" cy="1463675"/>
          </a:xfrm>
        </p:spPr>
        <p:txBody>
          <a:bodyPr>
            <a:noAutofit/>
          </a:bodyPr>
          <a:lstStyle/>
          <a:p>
            <a:r>
              <a:rPr lang="sv-SE" b="1" dirty="0"/>
              <a:t>Skolan behöver stärka arbetet mot elevers utsatthet på nätet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BFF3EE1B-82A9-2846-8D6A-D93B11608719}"/>
              </a:ext>
            </a:extLst>
          </p:cNvPr>
          <p:cNvSpPr>
            <a:spLocks noGrp="1"/>
          </p:cNvSpPr>
          <p:nvPr>
            <p:ph idx="1"/>
          </p:nvPr>
        </p:nvSpPr>
        <p:spPr>
          <a:xfrm>
            <a:off x="743608" y="1567543"/>
            <a:ext cx="10515600" cy="4925332"/>
          </a:xfrm>
        </p:spPr>
        <p:txBody>
          <a:bodyPr>
            <a:normAutofit fontScale="92500" lnSpcReduction="10000"/>
          </a:bodyPr>
          <a:lstStyle/>
          <a:p>
            <a:r>
              <a:rPr lang="sv-SE" dirty="0"/>
              <a:t>Skolverkets rapport, Elevers digitala liv – i och utanför skolan, visar att elever utsätts för digitala kränkningar. Rapporten visar att mobbning och annan slags utsatthet förekommer i skolan, både digitala och fysiska, som får negativa konsekvenser för både enskilda elever och skolmiljön.</a:t>
            </a:r>
          </a:p>
          <a:p>
            <a:pPr marL="0" indent="0">
              <a:buNone/>
            </a:pPr>
            <a:endParaRPr lang="sv-SE" dirty="0"/>
          </a:p>
          <a:p>
            <a:r>
              <a:rPr lang="sv-SE" dirty="0"/>
              <a:t>Skolverkets slutsats är att arbetet mot kränkande behandling och mobbning behöver stärkas och föreslår en nationell handlingsplan som omfattar både fysisk utsatthet och digitala dimensioner av våld.</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FD1ED8E-5A1C-3862-6148-97E4B956E4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6926BD2-536D-29FB-CE32-85CD988DC4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04597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2E611-5C40-01F6-1CB6-C96DDE029BB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A78D613-79E2-54D6-EAA5-32173582E79B}"/>
              </a:ext>
            </a:extLst>
          </p:cNvPr>
          <p:cNvSpPr>
            <a:spLocks noGrp="1"/>
          </p:cNvSpPr>
          <p:nvPr>
            <p:ph type="title"/>
          </p:nvPr>
        </p:nvSpPr>
        <p:spPr>
          <a:xfrm>
            <a:off x="838200" y="365124"/>
            <a:ext cx="10515600" cy="1463675"/>
          </a:xfrm>
        </p:spPr>
        <p:txBody>
          <a:bodyPr>
            <a:noAutofit/>
          </a:bodyPr>
          <a:lstStyle/>
          <a:p>
            <a:r>
              <a:rPr lang="sv-SE" b="1" dirty="0"/>
              <a:t>Stöd för hur personal kan agera i akuta situationer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3937A6C-2853-8F63-14FF-DC738231BE8B}"/>
              </a:ext>
            </a:extLst>
          </p:cNvPr>
          <p:cNvSpPr>
            <a:spLocks noGrp="1"/>
          </p:cNvSpPr>
          <p:nvPr>
            <p:ph idx="1"/>
          </p:nvPr>
        </p:nvSpPr>
        <p:spPr>
          <a:xfrm>
            <a:off x="743608" y="1567543"/>
            <a:ext cx="10515600" cy="4925332"/>
          </a:xfrm>
        </p:spPr>
        <p:txBody>
          <a:bodyPr>
            <a:normAutofit fontScale="92500" lnSpcReduction="20000"/>
          </a:bodyPr>
          <a:lstStyle/>
          <a:p>
            <a:pPr marL="0" indent="0">
              <a:buNone/>
            </a:pPr>
            <a:r>
              <a:rPr lang="sv-SE" dirty="0"/>
              <a:t>Skolverket har tagit fram en ny vägledning för hur skolpersonal kan ingripa för att avvärja våld, kränkningar och andra ordningsstörningar.</a:t>
            </a:r>
          </a:p>
          <a:p>
            <a:pPr marL="0" indent="0">
              <a:buNone/>
            </a:pPr>
            <a:endParaRPr lang="sv-SE" dirty="0"/>
          </a:p>
          <a:p>
            <a:pPr marL="0" indent="0">
              <a:buNone/>
            </a:pPr>
            <a:r>
              <a:rPr lang="sv-SE" dirty="0"/>
              <a:t>Det uppdaterade stödet samlar och förtydligar vad som gäller vid bland annat:</a:t>
            </a:r>
          </a:p>
          <a:p>
            <a:pPr lvl="0"/>
            <a:r>
              <a:rPr lang="sv-SE" dirty="0"/>
              <a:t>akuta situationer och när personal kan behöva ingripa direkt</a:t>
            </a:r>
          </a:p>
          <a:p>
            <a:pPr lvl="0"/>
            <a:r>
              <a:rPr lang="sv-SE" dirty="0"/>
              <a:t>störningar i undervisning och andra skolsituationer</a:t>
            </a:r>
          </a:p>
          <a:p>
            <a:pPr lvl="0"/>
            <a:r>
              <a:rPr lang="sv-SE" dirty="0"/>
              <a:t>disciplinära åtgärder och ansvarsfördelning mellan huvudman, rektor och personal</a:t>
            </a:r>
          </a:p>
          <a:p>
            <a:pPr lvl="0"/>
            <a:r>
              <a:rPr lang="sv-SE" dirty="0"/>
              <a:t>uppföljning efter en händelse, inklusive rutiner och lärande.</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D2DC81C-F59F-CB4E-76A2-215E72FBCF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154C308-CCE8-0AE3-57BA-3E7DBA6436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3153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3618D-6A87-89E4-E845-F7B2BAA6736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3FE9BD6-E026-FE59-A7EF-D7CE1F8C8611}"/>
              </a:ext>
            </a:extLst>
          </p:cNvPr>
          <p:cNvSpPr>
            <a:spLocks noGrp="1"/>
          </p:cNvSpPr>
          <p:nvPr>
            <p:ph type="title"/>
          </p:nvPr>
        </p:nvSpPr>
        <p:spPr>
          <a:xfrm>
            <a:off x="838200" y="365124"/>
            <a:ext cx="10515600" cy="1463675"/>
          </a:xfrm>
        </p:spPr>
        <p:txBody>
          <a:bodyPr>
            <a:noAutofit/>
          </a:bodyPr>
          <a:lstStyle/>
          <a:p>
            <a:r>
              <a:rPr lang="sv-SE" b="1" dirty="0"/>
              <a:t>Skolinspektionen ska öka antalet oanmälda besök</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0C56826-E510-753B-CEE5-9C2B4604FDC0}"/>
              </a:ext>
            </a:extLst>
          </p:cNvPr>
          <p:cNvSpPr>
            <a:spLocks noGrp="1"/>
          </p:cNvSpPr>
          <p:nvPr>
            <p:ph idx="1"/>
          </p:nvPr>
        </p:nvSpPr>
        <p:spPr>
          <a:xfrm>
            <a:off x="743608" y="1940011"/>
            <a:ext cx="10515600" cy="4552864"/>
          </a:xfrm>
        </p:spPr>
        <p:txBody>
          <a:bodyPr>
            <a:normAutofit fontScale="92500" lnSpcReduction="20000"/>
          </a:bodyPr>
          <a:lstStyle/>
          <a:p>
            <a:pPr marL="0" indent="0">
              <a:buNone/>
            </a:pPr>
            <a:r>
              <a:rPr lang="sv-SE" dirty="0"/>
              <a:t>2024 fick Skolinspektionen i uppdrag av regeringen att öka antalet oanmälda besök. I uppdraget låg också att redovisa hur många sådana besök myndigheten gjort och i vilka inspektionsformer som man använt sig av oanmälda besök.</a:t>
            </a:r>
          </a:p>
          <a:p>
            <a:pPr marL="0" indent="0">
              <a:buNone/>
            </a:pPr>
            <a:r>
              <a:rPr lang="sv-SE" dirty="0"/>
              <a:t> </a:t>
            </a:r>
          </a:p>
          <a:p>
            <a:r>
              <a:rPr lang="sv-SE" dirty="0"/>
              <a:t>Under 2024 gjorde Skolinspektionen 366 oanmälda besök. 2025 var den siffran 308. </a:t>
            </a:r>
          </a:p>
          <a:p>
            <a:r>
              <a:rPr lang="sv-SE" dirty="0"/>
              <a:t>En majoritet av de oanmälda besöken berörde grundskolan och var jämnt fördelade mellan skolor som drivs av offentliga respektive enskilda huvudmän.</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A8EC7EF-5EE6-1EE6-E898-4DAE428F1A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00D4CDA-D344-2301-E27D-CCD26F2F50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3711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60534-5533-1B58-03DB-9CB81A11E14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CA72EA0-C383-D35E-DC62-934A79E40C6B}"/>
              </a:ext>
            </a:extLst>
          </p:cNvPr>
          <p:cNvSpPr>
            <a:spLocks noGrp="1"/>
          </p:cNvSpPr>
          <p:nvPr>
            <p:ph type="title"/>
          </p:nvPr>
        </p:nvSpPr>
        <p:spPr>
          <a:xfrm>
            <a:off x="838200" y="365124"/>
            <a:ext cx="10515600" cy="1463675"/>
          </a:xfrm>
        </p:spPr>
        <p:txBody>
          <a:bodyPr>
            <a:noAutofit/>
          </a:bodyPr>
          <a:lstStyle/>
          <a:p>
            <a:r>
              <a:rPr lang="sv-SE" b="1" dirty="0"/>
              <a:t>Färre ansökningar om att starta fristående skolor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AD36172-D6D0-E446-6102-F660612819E3}"/>
              </a:ext>
            </a:extLst>
          </p:cNvPr>
          <p:cNvSpPr>
            <a:spLocks noGrp="1"/>
          </p:cNvSpPr>
          <p:nvPr>
            <p:ph idx="1"/>
          </p:nvPr>
        </p:nvSpPr>
        <p:spPr>
          <a:xfrm>
            <a:off x="743608" y="1852089"/>
            <a:ext cx="10515600" cy="4640785"/>
          </a:xfrm>
        </p:spPr>
        <p:txBody>
          <a:bodyPr>
            <a:normAutofit fontScale="85000" lnSpcReduction="20000"/>
          </a:bodyPr>
          <a:lstStyle/>
          <a:p>
            <a:pPr marL="0" indent="0">
              <a:buNone/>
            </a:pPr>
            <a:r>
              <a:rPr lang="sv-SE" dirty="0"/>
              <a:t>I årets ansökningsomgång har Skolinspektionen fått in 29 ansökningar om att starta fristående skola. Det är en minskning jämfört med 2025 då 49 ansökningar lämnades in.</a:t>
            </a:r>
          </a:p>
          <a:p>
            <a:pPr marL="0" indent="0">
              <a:buNone/>
            </a:pPr>
            <a:r>
              <a:rPr lang="sv-SE" dirty="0"/>
              <a:t>  </a:t>
            </a:r>
          </a:p>
          <a:p>
            <a:r>
              <a:rPr lang="sv-SE" dirty="0"/>
              <a:t>Det har kommit in 34 ansökningar om att utöka redan befintlig skola med fler årskurser eller gymnasieprogram. Även det är en minskning jämfört med 2025 då det var 49 ansökningar.</a:t>
            </a:r>
          </a:p>
          <a:p>
            <a:r>
              <a:rPr lang="sv-SE" dirty="0"/>
              <a:t>En stor andel av årets ansökningar handlar precis som under förra året om att starta gymnasieskola med yrkesprogram.</a:t>
            </a:r>
          </a:p>
          <a:p>
            <a:r>
              <a:rPr lang="sv-SE" dirty="0"/>
              <a:t>Merparten av årets ansökningar har lämnats in av aktiebolag med koncerntillhörighet.</a:t>
            </a:r>
          </a:p>
          <a:p>
            <a:r>
              <a:rPr lang="sv-SE" dirty="0"/>
              <a:t>Den nedåtgående trenden har pågått sedan början av 2010‑talet.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BE44206-E7F6-4CCF-1020-01C165F7EC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1946806-B97F-3871-3BEC-A97AA5C869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6911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7D357-E0E9-3D32-D6C8-433B7EAF057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34DA457-D892-F4B4-B04F-6BD9DFF1687B}"/>
              </a:ext>
            </a:extLst>
          </p:cNvPr>
          <p:cNvSpPr>
            <a:spLocks noGrp="1"/>
          </p:cNvSpPr>
          <p:nvPr>
            <p:ph type="title"/>
          </p:nvPr>
        </p:nvSpPr>
        <p:spPr>
          <a:xfrm>
            <a:off x="838200" y="365125"/>
            <a:ext cx="10515600" cy="1463675"/>
          </a:xfrm>
        </p:spPr>
        <p:txBody>
          <a:bodyPr>
            <a:noAutofit/>
          </a:bodyPr>
          <a:lstStyle/>
          <a:p>
            <a:r>
              <a:rPr lang="sv-SE" b="1" dirty="0"/>
              <a:t>Skolinspektionens årsrapport 2025</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63339EA-7D35-914A-CC1A-58F7E7B8E5DB}"/>
              </a:ext>
            </a:extLst>
          </p:cNvPr>
          <p:cNvSpPr>
            <a:spLocks noGrp="1"/>
          </p:cNvSpPr>
          <p:nvPr>
            <p:ph idx="1"/>
          </p:nvPr>
        </p:nvSpPr>
        <p:spPr>
          <a:xfrm>
            <a:off x="743608" y="1567543"/>
            <a:ext cx="10515600" cy="4925332"/>
          </a:xfrm>
        </p:spPr>
        <p:txBody>
          <a:bodyPr>
            <a:normAutofit fontScale="85000" lnSpcReduction="20000"/>
          </a:bodyPr>
          <a:lstStyle/>
          <a:p>
            <a:pPr marL="0" indent="0">
              <a:buNone/>
            </a:pPr>
            <a:r>
              <a:rPr lang="sv-SE" dirty="0"/>
              <a:t>Under året har Skolinspektionen besökt 1 200 skolor, observerat över 4 100 lektioner och fattat över 4 200 beslut.  I årsrapporten sammanfattar Skolinspektionen sina huvudsakliga iakttagelser under 2025: </a:t>
            </a:r>
          </a:p>
          <a:p>
            <a:pPr lvl="0"/>
            <a:r>
              <a:rPr lang="sv-SE" dirty="0"/>
              <a:t>Huvudmannens ansvar är avgörande men uppfylls inte alltid.</a:t>
            </a:r>
          </a:p>
          <a:p>
            <a:pPr lvl="0"/>
            <a:r>
              <a:rPr lang="sv-SE" dirty="0"/>
              <a:t>Brist på helhetssyn försvagar kvaliteten i utbildningen.</a:t>
            </a:r>
          </a:p>
          <a:p>
            <a:pPr lvl="0"/>
            <a:r>
              <a:rPr lang="sv-SE" dirty="0"/>
              <a:t>Fler uppgifter om missförhållanden inom skola och förskola inkommer till myndigheten.</a:t>
            </a:r>
          </a:p>
          <a:p>
            <a:pPr lvl="0"/>
            <a:r>
              <a:rPr lang="sv-SE" dirty="0"/>
              <a:t>Tillsyn av kränkande behandling av enskilda barn och elever leder ofta till att brist konstateras.</a:t>
            </a:r>
          </a:p>
          <a:p>
            <a:pPr lvl="0"/>
            <a:r>
              <a:rPr lang="sv-SE" dirty="0"/>
              <a:t>Skolinspektionens anmälningar till Lärarnas ansvarsnämnd har ökat över tid.</a:t>
            </a:r>
          </a:p>
          <a:p>
            <a:pPr lvl="0"/>
            <a:r>
              <a:rPr lang="sv-SE" dirty="0"/>
              <a:t>Granskning av </a:t>
            </a:r>
            <a:r>
              <a:rPr lang="sv-SE" dirty="0" err="1"/>
              <a:t>komvux</a:t>
            </a:r>
            <a:r>
              <a:rPr lang="sv-SE" dirty="0"/>
              <a:t> visar på låg kvalitet och svag likvärdighet.</a:t>
            </a:r>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2BD6FA21-2089-2EC4-30C8-62F1225A46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537F8EE-4AA3-6A10-FC72-E1EE2D03D1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5514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710BA-AB97-E434-DAA2-8C5B4641DD2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677EF11-817F-3433-6861-09DEA6C08DE9}"/>
              </a:ext>
            </a:extLst>
          </p:cNvPr>
          <p:cNvSpPr>
            <a:spLocks noGrp="1"/>
          </p:cNvSpPr>
          <p:nvPr>
            <p:ph type="title"/>
          </p:nvPr>
        </p:nvSpPr>
        <p:spPr>
          <a:xfrm>
            <a:off x="838200" y="365124"/>
            <a:ext cx="10515600" cy="1463675"/>
          </a:xfrm>
        </p:spPr>
        <p:txBody>
          <a:bodyPr>
            <a:noAutofit/>
          </a:bodyPr>
          <a:lstStyle/>
          <a:p>
            <a:r>
              <a:rPr lang="sv-SE" b="1" dirty="0"/>
              <a:t>Förslag om omfördelning av uppgifter mellan skolmyndigheter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44A448C-47B9-6219-FBC2-039337B09AAC}"/>
              </a:ext>
            </a:extLst>
          </p:cNvPr>
          <p:cNvSpPr>
            <a:spLocks noGrp="1"/>
          </p:cNvSpPr>
          <p:nvPr>
            <p:ph idx="1"/>
          </p:nvPr>
        </p:nvSpPr>
        <p:spPr>
          <a:xfrm>
            <a:off x="743608" y="2001795"/>
            <a:ext cx="10515600" cy="4491080"/>
          </a:xfrm>
        </p:spPr>
        <p:txBody>
          <a:bodyPr>
            <a:normAutofit fontScale="62500" lnSpcReduction="20000"/>
          </a:bodyPr>
          <a:lstStyle/>
          <a:p>
            <a:r>
              <a:rPr lang="sv-SE" dirty="0"/>
              <a:t>Sta</a:t>
            </a:r>
            <a:r>
              <a:rPr lang="sv-SE" sz="3200" dirty="0"/>
              <a:t>tskontoret har på regeringens uppdrag analyserat fördelningen av uppgifter och ansvar mellan Statens skolverk (Skolverket), Specialpedagogiska skolmyndigheten (SPSM), Statens skolinspektion (Skolinspektionen) och Skolforskningsinstitutet. </a:t>
            </a:r>
          </a:p>
          <a:p>
            <a:r>
              <a:rPr lang="sv-SE" sz="3200" dirty="0"/>
              <a:t>Statskontoret bedömer att den övergripande ansvarsfördelningen mellan myndigheterna är tydlig men vissa uppgifter överlappar varandra.   </a:t>
            </a:r>
          </a:p>
          <a:p>
            <a:r>
              <a:rPr lang="sv-SE" sz="3200" dirty="0"/>
              <a:t>”Uppgiften att sammanställa och kommunicera kunskap om forskningsresultat är viktig för kvaliteten i skolväsendet. Ansvarsfördelningen är idag inte ändamålsenligt fördelad mellan skolmyndigheterna. Statskontoret menar att uppgiften bör koncentreras till de två skolmyndigheter som har stödjande uppgifter, Skolverket och SPSM. Statskontoret föreslår därför att Skolforskningsinstitutets befintliga uppgifter och ansvar inordnas i Skolverket. Förslaget innebär en avveckling av Skolforskningsinstitutet som myndighet.”</a:t>
            </a:r>
          </a:p>
          <a:p>
            <a:r>
              <a:rPr lang="sv-SE" sz="3200" dirty="0"/>
              <a:t>”Statskontoret anser också att Skolinspektionens tematiska kvalitetsgranskning och Skolverkets uppföljning och utvärdering överlappar varandra. De föreslår därför att Skolinspektionens tematiska kvalitetsgranskning bör avvecklas.”</a:t>
            </a:r>
          </a:p>
          <a:p>
            <a:pPr marL="0" indent="0">
              <a:buNone/>
            </a:pPr>
            <a:r>
              <a:rPr lang="sv-SE" sz="32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488B52F-B01E-CEF6-20B5-2992D21EFF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76CE1E2-428D-6FC8-6EE7-D85E9C5578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9684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0C970B-DB9E-B618-26B4-E587688F3B4C}"/>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9BA451C6-6A99-897B-BE15-9CC80616F509}"/>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138845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7ECF6-007B-F0F9-187A-0A1FB114DA2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05C683-C9B4-0840-3869-01BB6A5F22AE}"/>
              </a:ext>
            </a:extLst>
          </p:cNvPr>
          <p:cNvSpPr>
            <a:spLocks noGrp="1"/>
          </p:cNvSpPr>
          <p:nvPr>
            <p:ph type="title"/>
          </p:nvPr>
        </p:nvSpPr>
        <p:spPr>
          <a:xfrm>
            <a:off x="838200" y="365124"/>
            <a:ext cx="10515600" cy="1463675"/>
          </a:xfrm>
        </p:spPr>
        <p:txBody>
          <a:bodyPr>
            <a:noAutofit/>
          </a:bodyPr>
          <a:lstStyle/>
          <a:p>
            <a:r>
              <a:rPr lang="sv-SE" b="1" dirty="0"/>
              <a:t>Förslag om ett nytt betygssystem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F62DCFB-AC34-8694-56E2-FF3EACA18CC9}"/>
              </a:ext>
            </a:extLst>
          </p:cNvPr>
          <p:cNvSpPr>
            <a:spLocks noGrp="1"/>
          </p:cNvSpPr>
          <p:nvPr>
            <p:ph idx="1"/>
          </p:nvPr>
        </p:nvSpPr>
        <p:spPr>
          <a:xfrm>
            <a:off x="743608" y="1567543"/>
            <a:ext cx="10515600" cy="4925332"/>
          </a:xfrm>
        </p:spPr>
        <p:txBody>
          <a:bodyPr>
            <a:normAutofit fontScale="25000" lnSpcReduction="20000"/>
          </a:bodyPr>
          <a:lstStyle/>
          <a:p>
            <a:pPr marL="0" indent="0">
              <a:buNone/>
            </a:pPr>
            <a:r>
              <a:rPr lang="sv-SE" sz="7200" dirty="0"/>
              <a:t>I en proposition föreslår regeringen ett nytt betygssystem och en ny modell för att beräkna meritvärde. </a:t>
            </a:r>
          </a:p>
          <a:p>
            <a:pPr marL="0" indent="0">
              <a:buNone/>
            </a:pPr>
            <a:r>
              <a:rPr lang="sv-SE" sz="7200" dirty="0"/>
              <a:t>Förslagen innebär bland annat följande:</a:t>
            </a:r>
          </a:p>
          <a:p>
            <a:pPr lvl="0"/>
            <a:r>
              <a:rPr lang="sv-SE" sz="7200" dirty="0"/>
              <a:t>”En ny modell för att beräkna elevernas meritvärden ska tas fram, där meritvärdet ska bestå dels av den sökandes betygsvärde, dels av resultatet från nationella slutprov.</a:t>
            </a:r>
          </a:p>
          <a:p>
            <a:pPr lvl="0"/>
            <a:r>
              <a:rPr lang="sv-SE" sz="7200" dirty="0"/>
              <a:t>Det ska införas en betygsskala med tio betygssteg från 1 till 10, utan skarp gräns för godkänt, i de obligatoriska skolformerna och de frivilliga skolformerna på gymnasial nivå. Vid slutlig betygssättning i ett ämne ska lärare ha bedömningssamråd. Huvudmän ska lämna in uppgifter om betyg till en myndighet.</a:t>
            </a:r>
          </a:p>
          <a:p>
            <a:pPr lvl="0"/>
            <a:r>
              <a:rPr lang="sv-SE" sz="7200" dirty="0"/>
              <a:t>Nationella slutprov ska införas i grundskolan, specialskolan, gymnasieskolan och kommunal vuxenutbildning på gymnasial nivå. Proven bör rättas centralt.</a:t>
            </a:r>
          </a:p>
          <a:p>
            <a:pPr lvl="0"/>
            <a:r>
              <a:rPr lang="sv-SE" sz="7200" dirty="0"/>
              <a:t>För att vara behörig till ett nationellt program i gymnasieskolan ska det krävas ett meritvärde om lägst 4 från grundskolan eller motsvarande.</a:t>
            </a:r>
          </a:p>
          <a:p>
            <a:pPr lvl="0"/>
            <a:r>
              <a:rPr lang="sv-SE" sz="7200" dirty="0"/>
              <a:t>Gymnasieexamen ska utfärdas om en elev i genomsnitt har betyget 4 eller högre på minst 2 250 poäng inklusive betyget 4 i gymnasiearbetet.</a:t>
            </a:r>
          </a:p>
          <a:p>
            <a:pPr lvl="0"/>
            <a:r>
              <a:rPr lang="sv-SE" sz="7200" dirty="0"/>
              <a:t>Meritvärde ska ersätta betyg som urvalsgrund vid ansökan till högskolan.”</a:t>
            </a:r>
          </a:p>
          <a:p>
            <a:pPr marL="0" indent="0">
              <a:buNone/>
            </a:pPr>
            <a:endParaRPr lang="sv-SE" sz="7200" dirty="0"/>
          </a:p>
          <a:p>
            <a:pPr marL="0" indent="0">
              <a:buNone/>
            </a:pPr>
            <a:r>
              <a:rPr lang="sv-SE" sz="7200" dirty="0"/>
              <a:t>Ändringarna i skollagen ska i huvudsak träda i kraft den 1 juli 2028. För kommunal vuxenutbildning ska ändringarna träda i kraft den1 januari 2031.</a:t>
            </a:r>
            <a:r>
              <a:rPr lang="sv-SE" sz="7200" dirty="0">
                <a:effectLst/>
              </a:rPr>
              <a:t> </a:t>
            </a:r>
            <a:endParaRPr lang="sv-SE" sz="7200" dirty="0"/>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A80A04A-8AA9-3FE7-4E79-54EDC276A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E2EBE92-8BD4-1369-2345-7705CF6668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9868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E7F95-812B-2959-22B2-2FBDABCFCD6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F4B361D-F6EE-BFB3-B155-A5F08C38FC2A}"/>
              </a:ext>
            </a:extLst>
          </p:cNvPr>
          <p:cNvSpPr>
            <a:spLocks noGrp="1"/>
          </p:cNvSpPr>
          <p:nvPr>
            <p:ph type="title"/>
          </p:nvPr>
        </p:nvSpPr>
        <p:spPr>
          <a:xfrm>
            <a:off x="838200" y="365124"/>
            <a:ext cx="10515600" cy="1463675"/>
          </a:xfrm>
        </p:spPr>
        <p:txBody>
          <a:bodyPr>
            <a:noAutofit/>
          </a:bodyPr>
          <a:lstStyle/>
          <a:p>
            <a:r>
              <a:rPr lang="sv-SE" b="1" dirty="0"/>
              <a:t>Undervisningsuppdraget ska regleras</a:t>
            </a:r>
            <a:r>
              <a:rPr lang="sv-SE" dirty="0">
                <a:effectLst/>
              </a:rPr>
              <a:t> </a:t>
            </a:r>
            <a:r>
              <a:rPr lang="sv-SE" b="1" dirty="0"/>
              <a:t> Bild 1</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A8DC51FC-44D5-9E5C-0DDF-4633E13D4F8C}"/>
              </a:ext>
            </a:extLst>
          </p:cNvPr>
          <p:cNvSpPr>
            <a:spLocks noGrp="1"/>
          </p:cNvSpPr>
          <p:nvPr>
            <p:ph idx="1"/>
          </p:nvPr>
        </p:nvSpPr>
        <p:spPr>
          <a:xfrm>
            <a:off x="743608" y="1567543"/>
            <a:ext cx="10515600" cy="4925332"/>
          </a:xfrm>
        </p:spPr>
        <p:txBody>
          <a:bodyPr>
            <a:normAutofit fontScale="47500" lnSpcReduction="20000"/>
          </a:bodyPr>
          <a:lstStyle/>
          <a:p>
            <a:pPr marL="0" indent="0">
              <a:buNone/>
            </a:pPr>
            <a:r>
              <a:rPr lang="sv-SE" sz="5100" dirty="0"/>
              <a:t>I en proposition föreslår regeringen flera ändringar i skollagen som syftar till att skapa bättre förutsättningar för lärare och förskollärare att utföra sitt undervisningsuppdrag och öka lärar- och förskolläraryrkets attraktivitet. </a:t>
            </a:r>
          </a:p>
          <a:p>
            <a:pPr marL="0" indent="0">
              <a:buNone/>
            </a:pPr>
            <a:endParaRPr lang="sv-SE" sz="5100" dirty="0"/>
          </a:p>
          <a:p>
            <a:r>
              <a:rPr lang="sv-SE" sz="5100" dirty="0"/>
              <a:t>”Det ska regleras i skollagen att det i lärares och förskollärares undervisningsuppdrag ingår undervisning samt planering och uppföljning av undervisningen. Regeringen bemyndigas att meddela föreskrifter om omfattningen av tiden för de olika delarna av undervisningsuppdraget.</a:t>
            </a:r>
          </a:p>
          <a:p>
            <a:r>
              <a:rPr lang="sv-SE" sz="5100" dirty="0"/>
              <a:t>Information om barnets eller elevens utveckling ska ges vid tillfällen som bestäms av personal på förskolan, fritidshemmet eller skolan, i stället för att den ska ges fortlöpande. Utvecklingssamtal ska äga rum minst en gång per läsår, i stället för en gång per termin och de skriftliga planerna ska fokusera på elevers kunskapsutveckling.”</a:t>
            </a:r>
          </a:p>
          <a:p>
            <a:pPr marL="0" indent="0">
              <a:buNone/>
            </a:pPr>
            <a:endParaRPr lang="sv-SE" dirty="0"/>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E22A99A6-AC62-718E-93B8-D28DB3F5C4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82A224C-7BCA-2AAB-3DCF-C14A758337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0722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BDAC5-648E-27B6-A47A-DE65FB78C5F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CFA4E89-211E-4684-F664-3CB55F81B085}"/>
              </a:ext>
            </a:extLst>
          </p:cNvPr>
          <p:cNvSpPr>
            <a:spLocks noGrp="1"/>
          </p:cNvSpPr>
          <p:nvPr>
            <p:ph type="title"/>
          </p:nvPr>
        </p:nvSpPr>
        <p:spPr>
          <a:xfrm>
            <a:off x="838200" y="365124"/>
            <a:ext cx="10515600" cy="1463675"/>
          </a:xfrm>
        </p:spPr>
        <p:txBody>
          <a:bodyPr>
            <a:noAutofit/>
          </a:bodyPr>
          <a:lstStyle/>
          <a:p>
            <a:r>
              <a:rPr lang="sv-SE" b="1" dirty="0"/>
              <a:t>Undervisningsuppdraget ska regleras</a:t>
            </a:r>
            <a:r>
              <a:rPr lang="sv-SE" dirty="0">
                <a:effectLst/>
              </a:rPr>
              <a:t> </a:t>
            </a:r>
            <a:r>
              <a:rPr lang="sv-SE" b="1" dirty="0"/>
              <a:t> Bild 2  </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619F474-A016-22E2-85D2-281566FF3EA4}"/>
              </a:ext>
            </a:extLst>
          </p:cNvPr>
          <p:cNvSpPr>
            <a:spLocks noGrp="1"/>
          </p:cNvSpPr>
          <p:nvPr>
            <p:ph idx="1"/>
          </p:nvPr>
        </p:nvSpPr>
        <p:spPr>
          <a:xfrm>
            <a:off x="743608" y="1567543"/>
            <a:ext cx="10515600" cy="4925332"/>
          </a:xfrm>
        </p:spPr>
        <p:txBody>
          <a:bodyPr>
            <a:normAutofit fontScale="62500" lnSpcReduction="20000"/>
          </a:bodyPr>
          <a:lstStyle/>
          <a:p>
            <a:r>
              <a:rPr lang="sv-SE" sz="3600" dirty="0"/>
              <a:t>”Var och en som verkar inom utbildningen ska främja de grundläggande demokratiska värderingarna och de mänskliga rättigheterna. Det ska förtydligas att all personal i verksamhet enligt skollagen ska vara skyldig att aktivt uppmärksamma och motverka kränkande behandling, trakasserier och sexuella trakasserier i verksamheten och se till att sådana händelser hanteras. </a:t>
            </a:r>
          </a:p>
          <a:p>
            <a:r>
              <a:rPr lang="sv-SE" sz="3600" dirty="0"/>
              <a:t>Personalens skyldighet att anmäla kränkande behandling till rektorn ändras till en skyldighet att informera om att ett barn eller en elev anser sig ha blivit utsatt för allvarlig eller upprepad kränkande behandling. Skyldigheten ska även gälla alla fall där ett barn eller en elev anser sig utsatt för kränkande behandling av någon i personalen.”</a:t>
            </a:r>
          </a:p>
          <a:p>
            <a:r>
              <a:rPr lang="sv-SE" sz="3600" dirty="0"/>
              <a:t>Lagändringarna om kränkande behandling föreslås träda i kraft den 1 augusti 2026 och ändringarna om undervisningsuppdraget den 1 juli 2027. Övriga ändringar föreslås träda i kraft den 1 juli 2028.</a:t>
            </a:r>
          </a:p>
          <a:p>
            <a:pPr marL="0" indent="0">
              <a:buNone/>
            </a:pPr>
            <a:endParaRPr lang="sv-SE" sz="3600" dirty="0"/>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B53759B-3296-B04B-0E69-AE492BC95E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A9A6685-EE1F-435A-027B-A1804FE766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4746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3148A-ED50-1306-FBB3-33343DCAB1E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B8BAA3A-0D06-C525-98F7-05B03B12F577}"/>
              </a:ext>
            </a:extLst>
          </p:cNvPr>
          <p:cNvSpPr>
            <a:spLocks noGrp="1"/>
          </p:cNvSpPr>
          <p:nvPr>
            <p:ph type="title"/>
          </p:nvPr>
        </p:nvSpPr>
        <p:spPr>
          <a:xfrm>
            <a:off x="838200" y="365124"/>
            <a:ext cx="10515600" cy="1463675"/>
          </a:xfrm>
        </p:spPr>
        <p:txBody>
          <a:bodyPr>
            <a:noAutofit/>
          </a:bodyPr>
          <a:lstStyle/>
          <a:p>
            <a:r>
              <a:rPr lang="sv-SE" b="1" dirty="0"/>
              <a:t>Elevstödet ska förbättras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0CD24F4-4A49-FC80-2B3A-E538F0567662}"/>
              </a:ext>
            </a:extLst>
          </p:cNvPr>
          <p:cNvSpPr>
            <a:spLocks noGrp="1"/>
          </p:cNvSpPr>
          <p:nvPr>
            <p:ph idx="1"/>
          </p:nvPr>
        </p:nvSpPr>
        <p:spPr>
          <a:xfrm>
            <a:off x="653143" y="1567543"/>
            <a:ext cx="10830295" cy="4925332"/>
          </a:xfrm>
        </p:spPr>
        <p:txBody>
          <a:bodyPr>
            <a:normAutofit fontScale="25000" lnSpcReduction="20000"/>
          </a:bodyPr>
          <a:lstStyle/>
          <a:p>
            <a:pPr marL="0" indent="0">
              <a:buNone/>
            </a:pPr>
            <a:r>
              <a:rPr lang="sv-SE" sz="7200" dirty="0"/>
              <a:t>I en proposition föreslår regeringen flera ändringar i skollagen som syftar till att förbättra stödet i skolan.</a:t>
            </a:r>
          </a:p>
          <a:p>
            <a:pPr marL="0" indent="0">
              <a:buNone/>
            </a:pPr>
            <a:endParaRPr lang="sv-SE" sz="7200" dirty="0"/>
          </a:p>
          <a:p>
            <a:pPr marL="0" indent="0">
              <a:buNone/>
            </a:pPr>
            <a:r>
              <a:rPr lang="sv-SE" sz="7200" dirty="0"/>
              <a:t>Förslagen innebär bland annat:</a:t>
            </a:r>
          </a:p>
          <a:p>
            <a:pPr lvl="0"/>
            <a:r>
              <a:rPr lang="sv-SE" sz="7200" dirty="0"/>
              <a:t>”Det ska förtydligas i skollagen att alla barn och elever i undervisningen ska ges ledning och stimulans i syfte att de ska kunna följa undervisningen. </a:t>
            </a:r>
          </a:p>
          <a:p>
            <a:pPr lvl="0"/>
            <a:r>
              <a:rPr lang="sv-SE" sz="7200" dirty="0"/>
              <a:t>Regleringen om garantin för tidiga stödinsatser och extra anpassningar ska avskaffas. I stället ska det genomföras standardiserade tester i början av höstterminen i vissa årskurser för att elever med stödbehov ska kunna identifieras. </a:t>
            </a:r>
          </a:p>
          <a:p>
            <a:pPr lvl="0"/>
            <a:r>
              <a:rPr lang="sv-SE" sz="7200" dirty="0"/>
              <a:t>Elever ska ges stödundervisning i ett tidigt skede i de obligatoriska skolformerna, gymnasieskolan och anpassade gymnasieskolan i ämnena svenska, svenska som andraspråk och matematik.</a:t>
            </a:r>
          </a:p>
          <a:p>
            <a:pPr lvl="0"/>
            <a:r>
              <a:rPr lang="sv-SE" sz="7200" dirty="0"/>
              <a:t>Bestämmelserna om särskilt stöd ska ändras. Ansvarig lärare eller mentor ska anmäla till rektorn om en elevs behov av särskilt stöd behöver utredas och sådant behov ska utredas tidigare än i dag.</a:t>
            </a:r>
          </a:p>
          <a:p>
            <a:pPr lvl="0"/>
            <a:r>
              <a:rPr lang="sv-SE" sz="7200" dirty="0"/>
              <a:t>Beslut om särskilt stöd i mindre undervisningsgrupp eller som enskild undervisning ska underlättas. Beslut om anpassad studiegång ska bara få fattas om alla andra möjligheter till särskilt stöd är uttömda eller bedöms olämpliga.</a:t>
            </a:r>
          </a:p>
          <a:p>
            <a:pPr lvl="0"/>
            <a:r>
              <a:rPr lang="sv-SE" sz="7200" dirty="0"/>
              <a:t>Lärare inom kommunal vuxenutbildning ska ha tillgång till eller möjlighet till samråd med personal med specialpedagogisk kompetens.”</a:t>
            </a:r>
          </a:p>
          <a:p>
            <a:pPr marL="0" indent="0">
              <a:buNone/>
            </a:pPr>
            <a:r>
              <a:rPr lang="sv-SE" sz="7200" dirty="0"/>
              <a:t>Ändringarna i skollagen föreslås träda i kraft den 1 juli 2028.</a:t>
            </a:r>
          </a:p>
          <a:p>
            <a:pPr marL="0" indent="0">
              <a:buNone/>
            </a:pPr>
            <a:r>
              <a:rPr lang="sv-SE" sz="45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BBA6EB5-E7D3-AF3A-9C5D-A733D0C7B7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303423B-1A5A-9E10-A101-B4B3B95008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665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A55CD-4CC8-79D0-0572-296B63F2E6F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2B894E7-170F-020C-9581-593CCB047CE8}"/>
              </a:ext>
            </a:extLst>
          </p:cNvPr>
          <p:cNvSpPr>
            <a:spLocks noGrp="1"/>
          </p:cNvSpPr>
          <p:nvPr>
            <p:ph type="title"/>
          </p:nvPr>
        </p:nvSpPr>
        <p:spPr>
          <a:xfrm>
            <a:off x="838200" y="365124"/>
            <a:ext cx="10515600" cy="1463675"/>
          </a:xfrm>
        </p:spPr>
        <p:txBody>
          <a:bodyPr>
            <a:noAutofit/>
          </a:bodyPr>
          <a:lstStyle/>
          <a:p>
            <a:r>
              <a:rPr lang="sv-SE" b="1" dirty="0"/>
              <a:t>Förslag om trygghet och </a:t>
            </a:r>
            <a:r>
              <a:rPr lang="sv-SE" b="1" dirty="0" err="1"/>
              <a:t>studiero</a:t>
            </a:r>
            <a:r>
              <a:rPr lang="sv-SE" b="1" dirty="0"/>
              <a:t> i skolan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3ADE3F9-303B-A424-62F7-B96AFF4CC668}"/>
              </a:ext>
            </a:extLst>
          </p:cNvPr>
          <p:cNvSpPr>
            <a:spLocks noGrp="1"/>
          </p:cNvSpPr>
          <p:nvPr>
            <p:ph idx="1"/>
          </p:nvPr>
        </p:nvSpPr>
        <p:spPr>
          <a:xfrm>
            <a:off x="546265" y="1567543"/>
            <a:ext cx="11210306" cy="4925332"/>
          </a:xfrm>
        </p:spPr>
        <p:txBody>
          <a:bodyPr>
            <a:normAutofit fontScale="25000" lnSpcReduction="20000"/>
          </a:bodyPr>
          <a:lstStyle/>
          <a:p>
            <a:pPr marL="0" indent="0">
              <a:buNone/>
            </a:pPr>
            <a:r>
              <a:rPr lang="sv-SE" sz="6400" dirty="0"/>
              <a:t>I en proposition föreslår regeringen flera ändringar i skollagen som syftar till att åstadkomma bättre förutsättningar för trygghet och </a:t>
            </a:r>
            <a:r>
              <a:rPr lang="sv-SE" sz="6400" dirty="0" err="1"/>
              <a:t>studiero</a:t>
            </a:r>
            <a:r>
              <a:rPr lang="sv-SE" sz="6400" dirty="0"/>
              <a:t> i skolan.   </a:t>
            </a:r>
          </a:p>
          <a:p>
            <a:pPr marL="0" indent="0">
              <a:buNone/>
            </a:pPr>
            <a:r>
              <a:rPr lang="sv-SE" sz="6400" dirty="0"/>
              <a:t>Förslagen innebär i huvudsak följande.</a:t>
            </a:r>
          </a:p>
          <a:p>
            <a:pPr lvl="0"/>
            <a:r>
              <a:rPr lang="sv-SE" sz="6400" dirty="0"/>
              <a:t>”Huvudmannens och rektorns ansvar för tryggheten och </a:t>
            </a:r>
            <a:r>
              <a:rPr lang="sv-SE" sz="6400" dirty="0" err="1"/>
              <a:t>studieron</a:t>
            </a:r>
            <a:r>
              <a:rPr lang="sv-SE" sz="6400" dirty="0"/>
              <a:t> på skolenheten ska förtydligas. Utöver att bedriva ett förebyggande arbete ska huvudmannen och rektorn bedriva ett arbete för att tryggheten och </a:t>
            </a:r>
            <a:r>
              <a:rPr lang="sv-SE" sz="6400" dirty="0" err="1"/>
              <a:t>studieron</a:t>
            </a:r>
            <a:r>
              <a:rPr lang="sv-SE" sz="6400" dirty="0"/>
              <a:t> ska upprätthållas. </a:t>
            </a:r>
          </a:p>
          <a:p>
            <a:pPr lvl="0"/>
            <a:r>
              <a:rPr lang="sv-SE" sz="6400" dirty="0"/>
              <a:t>Skolan ska göras mobilfri genom att elevernas mobiltelefoner samlas in vid skoldagens början och lämnas tillbaka vid skoldagens slut i de obligatoriska skolformerna, fritidshemmet och öppen fritidsverksamhet. </a:t>
            </a:r>
          </a:p>
          <a:p>
            <a:pPr lvl="0"/>
            <a:r>
              <a:rPr lang="sv-SE" sz="6400" dirty="0"/>
              <a:t>Dagens ordningsregler ska byta namn till </a:t>
            </a:r>
            <a:r>
              <a:rPr lang="sv-SE" sz="6400" dirty="0" err="1"/>
              <a:t>skolregler</a:t>
            </a:r>
            <a:r>
              <a:rPr lang="sv-SE" sz="6400" dirty="0"/>
              <a:t>, bli skolgemensamma och innehålla en plan för konsekvenser vid överträdelser av reglerna. </a:t>
            </a:r>
          </a:p>
          <a:p>
            <a:pPr lvl="0"/>
            <a:r>
              <a:rPr lang="sv-SE" sz="6400" dirty="0"/>
              <a:t>Vidare ska möjligheterna stärkas att använda de disciplinära åtgärderna utvisning ur undervisningslokalen, tillfällig omplacering inom den egna skolenheten, tillfällig placering utanför den egna skolenheten och avstängning. </a:t>
            </a:r>
          </a:p>
          <a:p>
            <a:pPr lvl="0"/>
            <a:r>
              <a:rPr lang="sv-SE" sz="6400" dirty="0"/>
              <a:t>I vissa fall ska det även bli möjligt att neka en elev tillträde till skolenheten om eleven hotar säkerheten för andra elever och personal. </a:t>
            </a:r>
          </a:p>
          <a:p>
            <a:pPr lvl="0"/>
            <a:r>
              <a:rPr lang="sv-SE" sz="6400" dirty="0"/>
              <a:t>Skolans förväntningar på eleverna och deras vårdnadshavare ska tydliggöras genom ett förväntansdokument.</a:t>
            </a:r>
          </a:p>
          <a:p>
            <a:pPr lvl="0"/>
            <a:r>
              <a:rPr lang="sv-SE" sz="6400" dirty="0"/>
              <a:t>Dessutom föreslås att det ska bli möjligt att på entreprenad bedriva akutskola, dvs. en verksamhet där elever tillfälligt ges undervisning utanför den egna skolenheten.”</a:t>
            </a:r>
          </a:p>
          <a:p>
            <a:pPr marL="0" indent="0">
              <a:buNone/>
            </a:pPr>
            <a:r>
              <a:rPr lang="sv-SE" sz="6400" dirty="0"/>
              <a:t>Ändringarna i skollagen föreslås träda i kraft den 1 augusti 2026.</a:t>
            </a:r>
          </a:p>
          <a:p>
            <a:pPr marL="0" indent="0">
              <a:buNone/>
            </a:pPr>
            <a:r>
              <a:rPr lang="sv-SE" sz="64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15945889-608F-0A9E-501E-E1EEA55F90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0AF9D472-C151-73DF-2396-9A4458CECC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7896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803A5-4D2B-FFB1-8864-C04B63F869C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2F9CE75-FFE5-B765-2800-51D51A5F8422}"/>
              </a:ext>
            </a:extLst>
          </p:cNvPr>
          <p:cNvSpPr>
            <a:spLocks noGrp="1"/>
          </p:cNvSpPr>
          <p:nvPr>
            <p:ph type="title"/>
          </p:nvPr>
        </p:nvSpPr>
        <p:spPr>
          <a:xfrm>
            <a:off x="838200" y="365124"/>
            <a:ext cx="10515600" cy="1463675"/>
          </a:xfrm>
        </p:spPr>
        <p:txBody>
          <a:bodyPr>
            <a:noAutofit/>
          </a:bodyPr>
          <a:lstStyle/>
          <a:p>
            <a:r>
              <a:rPr lang="sv-SE" b="1" dirty="0"/>
              <a:t>Skyldighet att lämna uppgifter mellan skolor i brottsförebyggande syfte</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752FA797-131F-CC7D-D14D-396DD23B73A0}"/>
              </a:ext>
            </a:extLst>
          </p:cNvPr>
          <p:cNvSpPr>
            <a:spLocks noGrp="1"/>
          </p:cNvSpPr>
          <p:nvPr>
            <p:ph idx="1"/>
          </p:nvPr>
        </p:nvSpPr>
        <p:spPr>
          <a:xfrm>
            <a:off x="486888" y="1852089"/>
            <a:ext cx="11115304" cy="4640785"/>
          </a:xfrm>
        </p:spPr>
        <p:txBody>
          <a:bodyPr>
            <a:normAutofit fontScale="25000" lnSpcReduction="20000"/>
          </a:bodyPr>
          <a:lstStyle/>
          <a:p>
            <a:pPr marL="0" indent="0">
              <a:buNone/>
            </a:pPr>
            <a:r>
              <a:rPr lang="sv-SE" sz="8000" dirty="0"/>
              <a:t>I en proposition föreslår regeringen ändringar i skollagen som syftar till att elever, lärare, rektorer och annan skolpersonal ska ha en säker och trygg utbildnings- och arbetsmiljö.</a:t>
            </a:r>
          </a:p>
          <a:p>
            <a:pPr marL="0" indent="0">
              <a:buNone/>
            </a:pPr>
            <a:r>
              <a:rPr lang="sv-SE" sz="8000" dirty="0"/>
              <a:t> </a:t>
            </a:r>
          </a:p>
          <a:p>
            <a:r>
              <a:rPr lang="sv-SE" sz="8000" dirty="0"/>
              <a:t>”Förslaget innebär att det införs en skyldighet för avlämnande skolenhet att lämna uppgifter som rör eleven till mottagande skolenhet när en elev byter skolform eller byter skolenhet inom en skolform, om det på grund av konkreta omständigheter finns risk för att eleven kommer att begå eller utsättas för brott, och uppgifterna behövs i den mottagande skolenhetens verksamhet för att förebygga eller förhindra detta.</a:t>
            </a:r>
          </a:p>
          <a:p>
            <a:pPr marL="0" indent="0">
              <a:buNone/>
            </a:pPr>
            <a:endParaRPr lang="sv-SE" sz="8000" dirty="0"/>
          </a:p>
          <a:p>
            <a:r>
              <a:rPr lang="sv-SE" sz="8000" dirty="0"/>
              <a:t>Förslaget innebär vidare att skolenheter inom fler skolformer än i dag blir skyldiga att informera om att de har tagit emot en elev vid ett byte av skolform eller byte av skolenhet inom en skolform.”</a:t>
            </a:r>
          </a:p>
          <a:p>
            <a:pPr marL="0" indent="0">
              <a:buNone/>
            </a:pPr>
            <a:endParaRPr lang="sv-SE" sz="8000" dirty="0"/>
          </a:p>
          <a:p>
            <a:pPr marL="0" indent="0">
              <a:buNone/>
            </a:pPr>
            <a:r>
              <a:rPr lang="sv-SE" sz="8000" dirty="0"/>
              <a:t>Ändringarna i skollagen föreslås träda i kraft den 30 juni 2026 och tillämpas första gången på utbildning och annan verksamhet som bedrivs efter den 31 december 2026.</a:t>
            </a:r>
          </a:p>
          <a:p>
            <a:pPr marL="0" indent="0">
              <a:buNone/>
            </a:pPr>
            <a:endParaRPr lang="sv-SE" sz="7200" dirty="0"/>
          </a:p>
          <a:p>
            <a:pPr marL="0" indent="0">
              <a:buNone/>
            </a:pPr>
            <a:r>
              <a:rPr lang="sv-SE" sz="7200" dirty="0"/>
              <a:t> </a:t>
            </a:r>
          </a:p>
          <a:p>
            <a:endParaRPr lang="sv-SE" dirty="0"/>
          </a:p>
          <a:p>
            <a:endParaRPr lang="sv-SE" dirty="0"/>
          </a:p>
          <a:p>
            <a:pPr marL="0" indent="0">
              <a:buNone/>
            </a:pPr>
            <a:r>
              <a:rPr lang="sv-SE" sz="3300" dirty="0"/>
              <a:t>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E1A0A14-D09F-5537-4699-31FA2A4BD5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88B561A-F146-8EBE-7FCC-EC312881F4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1178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BBEE-9B52-C45C-F089-C17BE83FA9C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680C2BF-DD0D-E89A-43FD-CBF659B4E861}"/>
              </a:ext>
            </a:extLst>
          </p:cNvPr>
          <p:cNvSpPr>
            <a:spLocks noGrp="1"/>
          </p:cNvSpPr>
          <p:nvPr>
            <p:ph type="title"/>
          </p:nvPr>
        </p:nvSpPr>
        <p:spPr>
          <a:xfrm>
            <a:off x="838200" y="365124"/>
            <a:ext cx="10515600" cy="1463675"/>
          </a:xfrm>
        </p:spPr>
        <p:txBody>
          <a:bodyPr>
            <a:noAutofit/>
          </a:bodyPr>
          <a:lstStyle/>
          <a:p>
            <a:r>
              <a:rPr lang="sv-SE" b="1" dirty="0"/>
              <a:t>Offentlighetsprincipen införs med lättnadsregler för mindre huvudmän Bild 1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3EC79705-5FB1-9F3E-00F6-48495D493A2F}"/>
              </a:ext>
            </a:extLst>
          </p:cNvPr>
          <p:cNvSpPr>
            <a:spLocks noGrp="1"/>
          </p:cNvSpPr>
          <p:nvPr>
            <p:ph idx="1"/>
          </p:nvPr>
        </p:nvSpPr>
        <p:spPr>
          <a:xfrm>
            <a:off x="743608" y="1567543"/>
            <a:ext cx="10515600" cy="4925332"/>
          </a:xfrm>
        </p:spPr>
        <p:txBody>
          <a:bodyPr>
            <a:normAutofit fontScale="85000" lnSpcReduction="20000"/>
          </a:bodyPr>
          <a:lstStyle/>
          <a:p>
            <a:endParaRPr lang="sv-SE" dirty="0"/>
          </a:p>
          <a:p>
            <a:pPr marL="0" indent="0">
              <a:buNone/>
            </a:pPr>
            <a:r>
              <a:rPr lang="sv-SE" dirty="0"/>
              <a:t>I en proposition föreslår regeringen ändringar i offentlighets- och sekretesslagen, arkivlagen och skollagen som innebär att offentlighetsprincipen införs hos enskilda huvudmän i skolväsendet med lättnadsregler för de mindre huvudmännen.</a:t>
            </a:r>
          </a:p>
          <a:p>
            <a:pPr marL="0" indent="0">
              <a:buNone/>
            </a:pPr>
            <a:r>
              <a:rPr lang="sv-SE" dirty="0"/>
              <a:t> </a:t>
            </a:r>
          </a:p>
          <a:p>
            <a:pPr marL="0" indent="0">
              <a:buNone/>
            </a:pPr>
            <a:r>
              <a:rPr lang="sv-SE" dirty="0"/>
              <a:t>Förslagen innebär i huvudsak följande:</a:t>
            </a:r>
          </a:p>
          <a:p>
            <a:pPr lvl="0"/>
            <a:r>
              <a:rPr lang="sv-SE" dirty="0"/>
              <a:t>”Rätten att ta del av allmänna handlingar ska gälla hos juridiska personer som är enskilda huvudmän inom skolväsendet.</a:t>
            </a:r>
          </a:p>
          <a:p>
            <a:pPr lvl="0"/>
            <a:r>
              <a:rPr lang="sv-SE" dirty="0"/>
              <a:t>Sådana huvudmän ska jämställas med myndigheter vid tillämpning av offentlighets- och sekretesslagen, och vissa sekretessbestämmelser som därmed gäller hos sådana huvudmän anpassas för att sekretessen inte ska hindra tillgången till information om skolväsendet.</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25FD03E-4049-9D6C-763D-CC22EE3E6A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5290B2B-5C11-9AE0-A339-995B10AE0B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639572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215</TotalTime>
  <Words>3288</Words>
  <Application>Microsoft Macintosh PowerPoint</Application>
  <PresentationFormat>Bredbild</PresentationFormat>
  <Paragraphs>475</Paragraphs>
  <Slides>26</Slides>
  <Notes>24</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26</vt:i4>
      </vt:variant>
    </vt:vector>
  </HeadingPairs>
  <TitlesOfParts>
    <vt:vector size="32" baseType="lpstr">
      <vt:lpstr>Aptos</vt:lpstr>
      <vt:lpstr>Aptos Display</vt:lpstr>
      <vt:lpstr>Arial</vt:lpstr>
      <vt:lpstr>Calibri</vt:lpstr>
      <vt:lpstr>Times New Roman</vt:lpstr>
      <vt:lpstr>Office-tema</vt:lpstr>
      <vt:lpstr>Nyheter mars 2026 </vt:lpstr>
      <vt:lpstr>Förslag om nya läroplaner   </vt:lpstr>
      <vt:lpstr>Förslag om ett nytt betygssystem   </vt:lpstr>
      <vt:lpstr>Undervisningsuppdraget ska regleras  Bild 1</vt:lpstr>
      <vt:lpstr>Undervisningsuppdraget ska regleras  Bild 2   </vt:lpstr>
      <vt:lpstr>Elevstödet ska förbättras   </vt:lpstr>
      <vt:lpstr>Förslag om trygghet och studiero i skolan  </vt:lpstr>
      <vt:lpstr>Skyldighet att lämna uppgifter mellan skolor i brottsförebyggande syfte  </vt:lpstr>
      <vt:lpstr>Offentlighetsprincipen införs med lättnadsregler för mindre huvudmän Bild 1  </vt:lpstr>
      <vt:lpstr>Offentlighetsprincipen införs med lättnadsregler för mindre huvudmän Bild 2  </vt:lpstr>
      <vt:lpstr>Utökade registerkontroller i skolväsendet   </vt:lpstr>
      <vt:lpstr>Förslag om yrkesprov i gymnasial utbildning    </vt:lpstr>
      <vt:lpstr>Enklare att läsa på en högre nivå i yrkeshögskolan  </vt:lpstr>
      <vt:lpstr>Skolinspektionen ska satsa mer på tillsyn   </vt:lpstr>
      <vt:lpstr>Riksrevisionens rapport om utbildning på vetenskaplig grund   </vt:lpstr>
      <vt:lpstr>Färre elever i grundskolan och fler i anpassade grundskolan   </vt:lpstr>
      <vt:lpstr>Svensk skola är splittrad   </vt:lpstr>
      <vt:lpstr>Gymnasieutbildningar värderas olika på arbetsmarknaden   </vt:lpstr>
      <vt:lpstr>Ny färdplan för ett digitalt ekosystem inom skolväsendet på gång   </vt:lpstr>
      <vt:lpstr>Skolan behöver stärka arbetet mot elevers utsatthet på nätet   </vt:lpstr>
      <vt:lpstr>Stöd för hur personal kan agera i akuta situationer  </vt:lpstr>
      <vt:lpstr>Skolinspektionen ska öka antalet oanmälda besök</vt:lpstr>
      <vt:lpstr>Färre ansökningar om att starta fristående skolor </vt:lpstr>
      <vt:lpstr>Skolinspektionens årsrapport 2025  </vt:lpstr>
      <vt:lpstr>Förslag om omfördelning av uppgifter mellan skolmyndigheter   </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19</cp:revision>
  <dcterms:created xsi:type="dcterms:W3CDTF">2026-03-31T04:35:59Z</dcterms:created>
  <dcterms:modified xsi:type="dcterms:W3CDTF">2026-03-31T08:11:41Z</dcterms:modified>
</cp:coreProperties>
</file>