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8" r:id="rId2"/>
    <p:sldId id="500" r:id="rId3"/>
    <p:sldId id="501" r:id="rId4"/>
    <p:sldId id="502" r:id="rId5"/>
    <p:sldId id="503" r:id="rId6"/>
    <p:sldId id="504" r:id="rId7"/>
    <p:sldId id="505" r:id="rId8"/>
    <p:sldId id="506" r:id="rId9"/>
    <p:sldId id="507" r:id="rId10"/>
    <p:sldId id="508" r:id="rId11"/>
    <p:sldId id="509" r:id="rId12"/>
    <p:sldId id="510" r:id="rId13"/>
    <p:sldId id="511" r:id="rId14"/>
    <p:sldId id="256" r:id="rId15"/>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21" d="100"/>
          <a:sy n="121" d="100"/>
        </p:scale>
        <p:origin x="744" y="4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8F3078-F1A6-F64D-9B93-FD61899D58B1}" type="datetimeFigureOut">
              <a:rPr lang="sv-SE" smtClean="0"/>
              <a:t>2026-02-27</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C7A0B3-E0F2-A24E-B205-218DCF9D45A6}" type="slidenum">
              <a:rPr lang="sv-SE" smtClean="0"/>
              <a:t>‹#›</a:t>
            </a:fld>
            <a:endParaRPr lang="sv-SE"/>
          </a:p>
        </p:txBody>
      </p:sp>
    </p:spTree>
    <p:extLst>
      <p:ext uri="{BB962C8B-B14F-4D97-AF65-F5344CB8AC3E}">
        <p14:creationId xmlns:p14="http://schemas.microsoft.com/office/powerpoint/2010/main" val="4095084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A4FD09-E604-8AFC-A8EC-76D59787FD61}"/>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BD2CFE81-E5FE-F310-9248-292C4A0957AF}"/>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8DC5BD7A-8138-3F50-AAB4-362D4931E47E}"/>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C9A812F2-F165-C30A-10A9-09317B62E2B5}"/>
              </a:ext>
            </a:extLst>
          </p:cNvPr>
          <p:cNvSpPr>
            <a:spLocks noGrp="1"/>
          </p:cNvSpPr>
          <p:nvPr>
            <p:ph type="sldNum" sz="quarter" idx="5"/>
          </p:nvPr>
        </p:nvSpPr>
        <p:spPr/>
        <p:txBody>
          <a:bodyPr/>
          <a:lstStyle/>
          <a:p>
            <a:fld id="{453DAAC2-4469-2C4A-8C93-745793D30FB6}" type="slidenum">
              <a:rPr lang="sv-SE" smtClean="0"/>
              <a:t>2</a:t>
            </a:fld>
            <a:endParaRPr lang="sv-SE"/>
          </a:p>
        </p:txBody>
      </p:sp>
    </p:spTree>
    <p:extLst>
      <p:ext uri="{BB962C8B-B14F-4D97-AF65-F5344CB8AC3E}">
        <p14:creationId xmlns:p14="http://schemas.microsoft.com/office/powerpoint/2010/main" val="31159601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D1CE02-D53D-0BAA-BF7C-139F3A826C73}"/>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FA519926-27BC-C1A1-A4C4-56B07A780BC8}"/>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A0C8887C-02B2-7E8D-D2FD-E7686A236F0E}"/>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21956C8B-B917-9284-62BF-B7ACC81991D5}"/>
              </a:ext>
            </a:extLst>
          </p:cNvPr>
          <p:cNvSpPr>
            <a:spLocks noGrp="1"/>
          </p:cNvSpPr>
          <p:nvPr>
            <p:ph type="sldNum" sz="quarter" idx="5"/>
          </p:nvPr>
        </p:nvSpPr>
        <p:spPr/>
        <p:txBody>
          <a:bodyPr/>
          <a:lstStyle/>
          <a:p>
            <a:fld id="{453DAAC2-4469-2C4A-8C93-745793D30FB6}" type="slidenum">
              <a:rPr lang="sv-SE" smtClean="0"/>
              <a:t>11</a:t>
            </a:fld>
            <a:endParaRPr lang="sv-SE"/>
          </a:p>
        </p:txBody>
      </p:sp>
    </p:spTree>
    <p:extLst>
      <p:ext uri="{BB962C8B-B14F-4D97-AF65-F5344CB8AC3E}">
        <p14:creationId xmlns:p14="http://schemas.microsoft.com/office/powerpoint/2010/main" val="29297189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2E2A0B-11AB-18A7-380A-39FE80085EC3}"/>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0B13CC6A-49F3-9A4D-7E29-771B6CDE813B}"/>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8FAAA3C6-70CE-17E3-1531-05B8F60228A7}"/>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B27F7ECF-B32E-80A5-449D-63CB2E3B702C}"/>
              </a:ext>
            </a:extLst>
          </p:cNvPr>
          <p:cNvSpPr>
            <a:spLocks noGrp="1"/>
          </p:cNvSpPr>
          <p:nvPr>
            <p:ph type="sldNum" sz="quarter" idx="5"/>
          </p:nvPr>
        </p:nvSpPr>
        <p:spPr/>
        <p:txBody>
          <a:bodyPr/>
          <a:lstStyle/>
          <a:p>
            <a:fld id="{453DAAC2-4469-2C4A-8C93-745793D30FB6}" type="slidenum">
              <a:rPr lang="sv-SE" smtClean="0"/>
              <a:t>12</a:t>
            </a:fld>
            <a:endParaRPr lang="sv-SE"/>
          </a:p>
        </p:txBody>
      </p:sp>
    </p:spTree>
    <p:extLst>
      <p:ext uri="{BB962C8B-B14F-4D97-AF65-F5344CB8AC3E}">
        <p14:creationId xmlns:p14="http://schemas.microsoft.com/office/powerpoint/2010/main" val="21830881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597E2B-F368-94ED-8176-2D94951509C3}"/>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17EC7411-7257-C38E-4099-24331EB50A51}"/>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9CCFD75F-1FC3-6CDF-A834-861E313C7B54}"/>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1C176E20-C745-A6A6-33EF-B077B8907200}"/>
              </a:ext>
            </a:extLst>
          </p:cNvPr>
          <p:cNvSpPr>
            <a:spLocks noGrp="1"/>
          </p:cNvSpPr>
          <p:nvPr>
            <p:ph type="sldNum" sz="quarter" idx="5"/>
          </p:nvPr>
        </p:nvSpPr>
        <p:spPr/>
        <p:txBody>
          <a:bodyPr/>
          <a:lstStyle/>
          <a:p>
            <a:fld id="{453DAAC2-4469-2C4A-8C93-745793D30FB6}" type="slidenum">
              <a:rPr lang="sv-SE" smtClean="0"/>
              <a:t>13</a:t>
            </a:fld>
            <a:endParaRPr lang="sv-SE"/>
          </a:p>
        </p:txBody>
      </p:sp>
    </p:spTree>
    <p:extLst>
      <p:ext uri="{BB962C8B-B14F-4D97-AF65-F5344CB8AC3E}">
        <p14:creationId xmlns:p14="http://schemas.microsoft.com/office/powerpoint/2010/main" val="35616382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FD34BA-E6DD-2D94-89AE-FD7368852BF1}"/>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075D0945-F1C6-8212-E119-FCD6A72747FA}"/>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CDC31EEC-B422-F212-8F3D-9CDBDC399E64}"/>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CBCD0E55-BCFA-3425-6CA1-4CF8666BE1AB}"/>
              </a:ext>
            </a:extLst>
          </p:cNvPr>
          <p:cNvSpPr>
            <a:spLocks noGrp="1"/>
          </p:cNvSpPr>
          <p:nvPr>
            <p:ph type="sldNum" sz="quarter" idx="5"/>
          </p:nvPr>
        </p:nvSpPr>
        <p:spPr/>
        <p:txBody>
          <a:bodyPr/>
          <a:lstStyle/>
          <a:p>
            <a:fld id="{453DAAC2-4469-2C4A-8C93-745793D30FB6}" type="slidenum">
              <a:rPr lang="sv-SE" smtClean="0"/>
              <a:t>3</a:t>
            </a:fld>
            <a:endParaRPr lang="sv-SE"/>
          </a:p>
        </p:txBody>
      </p:sp>
    </p:spTree>
    <p:extLst>
      <p:ext uri="{BB962C8B-B14F-4D97-AF65-F5344CB8AC3E}">
        <p14:creationId xmlns:p14="http://schemas.microsoft.com/office/powerpoint/2010/main" val="5982989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403EE5-51E4-103D-19CF-D3B12C0824DB}"/>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A11A5709-9E01-BA43-49D5-6B50CFCD2233}"/>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DBC55BE8-8885-B4FC-53CA-A3FBCEAAD370}"/>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DCF4F344-AEF0-C195-882D-507BA64D6317}"/>
              </a:ext>
            </a:extLst>
          </p:cNvPr>
          <p:cNvSpPr>
            <a:spLocks noGrp="1"/>
          </p:cNvSpPr>
          <p:nvPr>
            <p:ph type="sldNum" sz="quarter" idx="5"/>
          </p:nvPr>
        </p:nvSpPr>
        <p:spPr/>
        <p:txBody>
          <a:bodyPr/>
          <a:lstStyle/>
          <a:p>
            <a:fld id="{453DAAC2-4469-2C4A-8C93-745793D30FB6}" type="slidenum">
              <a:rPr lang="sv-SE" smtClean="0"/>
              <a:t>4</a:t>
            </a:fld>
            <a:endParaRPr lang="sv-SE"/>
          </a:p>
        </p:txBody>
      </p:sp>
    </p:spTree>
    <p:extLst>
      <p:ext uri="{BB962C8B-B14F-4D97-AF65-F5344CB8AC3E}">
        <p14:creationId xmlns:p14="http://schemas.microsoft.com/office/powerpoint/2010/main" val="29366522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086FD2-E09F-8042-24F4-B5D5FBDD78A5}"/>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0B78E782-C647-F30A-BD8D-43F8E73F510C}"/>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EAD014C5-52CA-16B5-6FFC-D971C11AF216}"/>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69C18451-990B-21C4-6BD5-FAD2F20D20CF}"/>
              </a:ext>
            </a:extLst>
          </p:cNvPr>
          <p:cNvSpPr>
            <a:spLocks noGrp="1"/>
          </p:cNvSpPr>
          <p:nvPr>
            <p:ph type="sldNum" sz="quarter" idx="5"/>
          </p:nvPr>
        </p:nvSpPr>
        <p:spPr/>
        <p:txBody>
          <a:bodyPr/>
          <a:lstStyle/>
          <a:p>
            <a:fld id="{453DAAC2-4469-2C4A-8C93-745793D30FB6}" type="slidenum">
              <a:rPr lang="sv-SE" smtClean="0"/>
              <a:t>5</a:t>
            </a:fld>
            <a:endParaRPr lang="sv-SE"/>
          </a:p>
        </p:txBody>
      </p:sp>
    </p:spTree>
    <p:extLst>
      <p:ext uri="{BB962C8B-B14F-4D97-AF65-F5344CB8AC3E}">
        <p14:creationId xmlns:p14="http://schemas.microsoft.com/office/powerpoint/2010/main" val="24732277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7ED7A6-771B-E80E-A70F-5BAFADF46D28}"/>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1DB77D0E-8726-B577-0608-617C101493D4}"/>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709150C2-63F4-7FAD-5672-81CB62664281}"/>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A231C451-F253-2E00-EEB4-A123475462E7}"/>
              </a:ext>
            </a:extLst>
          </p:cNvPr>
          <p:cNvSpPr>
            <a:spLocks noGrp="1"/>
          </p:cNvSpPr>
          <p:nvPr>
            <p:ph type="sldNum" sz="quarter" idx="5"/>
          </p:nvPr>
        </p:nvSpPr>
        <p:spPr/>
        <p:txBody>
          <a:bodyPr/>
          <a:lstStyle/>
          <a:p>
            <a:fld id="{453DAAC2-4469-2C4A-8C93-745793D30FB6}" type="slidenum">
              <a:rPr lang="sv-SE" smtClean="0"/>
              <a:t>6</a:t>
            </a:fld>
            <a:endParaRPr lang="sv-SE"/>
          </a:p>
        </p:txBody>
      </p:sp>
    </p:spTree>
    <p:extLst>
      <p:ext uri="{BB962C8B-B14F-4D97-AF65-F5344CB8AC3E}">
        <p14:creationId xmlns:p14="http://schemas.microsoft.com/office/powerpoint/2010/main" val="10234053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BD027F-A6AB-4CA2-BF44-4D6A686F6877}"/>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A3243C0B-615B-79EB-76A9-F3315AE26209}"/>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75323C44-54AC-62E0-C389-E90CF1587854}"/>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770149C9-B2CA-C492-22D0-843D0B1E68C8}"/>
              </a:ext>
            </a:extLst>
          </p:cNvPr>
          <p:cNvSpPr>
            <a:spLocks noGrp="1"/>
          </p:cNvSpPr>
          <p:nvPr>
            <p:ph type="sldNum" sz="quarter" idx="5"/>
          </p:nvPr>
        </p:nvSpPr>
        <p:spPr/>
        <p:txBody>
          <a:bodyPr/>
          <a:lstStyle/>
          <a:p>
            <a:fld id="{453DAAC2-4469-2C4A-8C93-745793D30FB6}" type="slidenum">
              <a:rPr lang="sv-SE" smtClean="0"/>
              <a:t>7</a:t>
            </a:fld>
            <a:endParaRPr lang="sv-SE"/>
          </a:p>
        </p:txBody>
      </p:sp>
    </p:spTree>
    <p:extLst>
      <p:ext uri="{BB962C8B-B14F-4D97-AF65-F5344CB8AC3E}">
        <p14:creationId xmlns:p14="http://schemas.microsoft.com/office/powerpoint/2010/main" val="856511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988DCF-F93C-32F3-8F9A-F444BE3E7562}"/>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6CB85AFB-652E-A644-54F9-A33EB52E835D}"/>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387B0D08-766D-BCB1-433E-F334A7AEE94B}"/>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25EF9578-E9AB-D54F-C259-381D77B5A2B5}"/>
              </a:ext>
            </a:extLst>
          </p:cNvPr>
          <p:cNvSpPr>
            <a:spLocks noGrp="1"/>
          </p:cNvSpPr>
          <p:nvPr>
            <p:ph type="sldNum" sz="quarter" idx="5"/>
          </p:nvPr>
        </p:nvSpPr>
        <p:spPr/>
        <p:txBody>
          <a:bodyPr/>
          <a:lstStyle/>
          <a:p>
            <a:fld id="{453DAAC2-4469-2C4A-8C93-745793D30FB6}" type="slidenum">
              <a:rPr lang="sv-SE" smtClean="0"/>
              <a:t>8</a:t>
            </a:fld>
            <a:endParaRPr lang="sv-SE"/>
          </a:p>
        </p:txBody>
      </p:sp>
    </p:spTree>
    <p:extLst>
      <p:ext uri="{BB962C8B-B14F-4D97-AF65-F5344CB8AC3E}">
        <p14:creationId xmlns:p14="http://schemas.microsoft.com/office/powerpoint/2010/main" val="24200026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D293FC-8A89-E456-0015-A6B0451880B1}"/>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8E28925F-7C29-9EF5-15AF-F8CBB9560F84}"/>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81DA2C3C-6100-29E3-079A-24F6D5E6ED69}"/>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ED43EE22-B04B-140A-1E7C-3E282B226F41}"/>
              </a:ext>
            </a:extLst>
          </p:cNvPr>
          <p:cNvSpPr>
            <a:spLocks noGrp="1"/>
          </p:cNvSpPr>
          <p:nvPr>
            <p:ph type="sldNum" sz="quarter" idx="5"/>
          </p:nvPr>
        </p:nvSpPr>
        <p:spPr/>
        <p:txBody>
          <a:bodyPr/>
          <a:lstStyle/>
          <a:p>
            <a:fld id="{453DAAC2-4469-2C4A-8C93-745793D30FB6}" type="slidenum">
              <a:rPr lang="sv-SE" smtClean="0"/>
              <a:t>9</a:t>
            </a:fld>
            <a:endParaRPr lang="sv-SE"/>
          </a:p>
        </p:txBody>
      </p:sp>
    </p:spTree>
    <p:extLst>
      <p:ext uri="{BB962C8B-B14F-4D97-AF65-F5344CB8AC3E}">
        <p14:creationId xmlns:p14="http://schemas.microsoft.com/office/powerpoint/2010/main" val="31892283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BED066-D6F7-DF99-133E-A262CB5394AB}"/>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FEC03A29-3703-0C13-4169-E651B1EA6F80}"/>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DB5B8A58-7472-AA0C-3080-F312AD9EAACD}"/>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7407E59D-334F-EBF8-F96C-3BCD578DA9C7}"/>
              </a:ext>
            </a:extLst>
          </p:cNvPr>
          <p:cNvSpPr>
            <a:spLocks noGrp="1"/>
          </p:cNvSpPr>
          <p:nvPr>
            <p:ph type="sldNum" sz="quarter" idx="5"/>
          </p:nvPr>
        </p:nvSpPr>
        <p:spPr/>
        <p:txBody>
          <a:bodyPr/>
          <a:lstStyle/>
          <a:p>
            <a:fld id="{453DAAC2-4469-2C4A-8C93-745793D30FB6}" type="slidenum">
              <a:rPr lang="sv-SE" smtClean="0"/>
              <a:t>10</a:t>
            </a:fld>
            <a:endParaRPr lang="sv-SE"/>
          </a:p>
        </p:txBody>
      </p:sp>
    </p:spTree>
    <p:extLst>
      <p:ext uri="{BB962C8B-B14F-4D97-AF65-F5344CB8AC3E}">
        <p14:creationId xmlns:p14="http://schemas.microsoft.com/office/powerpoint/2010/main" val="29130464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A609D16-ABC2-F7EB-FA2F-0188CA37C964}"/>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4F39093C-541D-D04B-F7A2-DBF17CCFDA8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C6A81E54-09C1-231F-5C22-DA8C50A6FA9C}"/>
              </a:ext>
            </a:extLst>
          </p:cNvPr>
          <p:cNvSpPr>
            <a:spLocks noGrp="1"/>
          </p:cNvSpPr>
          <p:nvPr>
            <p:ph type="dt" sz="half" idx="10"/>
          </p:nvPr>
        </p:nvSpPr>
        <p:spPr/>
        <p:txBody>
          <a:bodyPr/>
          <a:lstStyle/>
          <a:p>
            <a:fld id="{BFA2FA55-3C25-C944-BA4D-5850EF7C0688}" type="datetimeFigureOut">
              <a:rPr lang="sv-SE" smtClean="0"/>
              <a:t>2026-02-27</a:t>
            </a:fld>
            <a:endParaRPr lang="sv-SE"/>
          </a:p>
        </p:txBody>
      </p:sp>
      <p:sp>
        <p:nvSpPr>
          <p:cNvPr id="5" name="Platshållare för sidfot 4">
            <a:extLst>
              <a:ext uri="{FF2B5EF4-FFF2-40B4-BE49-F238E27FC236}">
                <a16:creationId xmlns:a16="http://schemas.microsoft.com/office/drawing/2014/main" id="{CCA732EA-2B33-C2C2-6607-64C7C225B1C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46603A4F-470C-E3A7-14CB-A788F5B66E7E}"/>
              </a:ext>
            </a:extLst>
          </p:cNvPr>
          <p:cNvSpPr>
            <a:spLocks noGrp="1"/>
          </p:cNvSpPr>
          <p:nvPr>
            <p:ph type="sldNum" sz="quarter" idx="12"/>
          </p:nvPr>
        </p:nvSpPr>
        <p:spPr/>
        <p:txBody>
          <a:bodyPr/>
          <a:lstStyle/>
          <a:p>
            <a:fld id="{25D8181F-CC3D-4F43-801E-1246D3CDC295}" type="slidenum">
              <a:rPr lang="sv-SE" smtClean="0"/>
              <a:t>‹#›</a:t>
            </a:fld>
            <a:endParaRPr lang="sv-SE"/>
          </a:p>
        </p:txBody>
      </p:sp>
    </p:spTree>
    <p:extLst>
      <p:ext uri="{BB962C8B-B14F-4D97-AF65-F5344CB8AC3E}">
        <p14:creationId xmlns:p14="http://schemas.microsoft.com/office/powerpoint/2010/main" val="1956293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490285C-84D7-0A7E-DE55-037FBCFB2567}"/>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49D173F1-9CA8-4C50-3D52-18C2440AF3B0}"/>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B2A903B5-5827-CF58-9381-682DD2A5B884}"/>
              </a:ext>
            </a:extLst>
          </p:cNvPr>
          <p:cNvSpPr>
            <a:spLocks noGrp="1"/>
          </p:cNvSpPr>
          <p:nvPr>
            <p:ph type="dt" sz="half" idx="10"/>
          </p:nvPr>
        </p:nvSpPr>
        <p:spPr/>
        <p:txBody>
          <a:bodyPr/>
          <a:lstStyle/>
          <a:p>
            <a:fld id="{BFA2FA55-3C25-C944-BA4D-5850EF7C0688}" type="datetimeFigureOut">
              <a:rPr lang="sv-SE" smtClean="0"/>
              <a:t>2026-02-27</a:t>
            </a:fld>
            <a:endParaRPr lang="sv-SE"/>
          </a:p>
        </p:txBody>
      </p:sp>
      <p:sp>
        <p:nvSpPr>
          <p:cNvPr id="5" name="Platshållare för sidfot 4">
            <a:extLst>
              <a:ext uri="{FF2B5EF4-FFF2-40B4-BE49-F238E27FC236}">
                <a16:creationId xmlns:a16="http://schemas.microsoft.com/office/drawing/2014/main" id="{BF9D205C-890C-91E9-184C-BE6D7D61699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6558CB6-5CF4-4874-25C3-B8CC7DAEC739}"/>
              </a:ext>
            </a:extLst>
          </p:cNvPr>
          <p:cNvSpPr>
            <a:spLocks noGrp="1"/>
          </p:cNvSpPr>
          <p:nvPr>
            <p:ph type="sldNum" sz="quarter" idx="12"/>
          </p:nvPr>
        </p:nvSpPr>
        <p:spPr/>
        <p:txBody>
          <a:bodyPr/>
          <a:lstStyle/>
          <a:p>
            <a:fld id="{25D8181F-CC3D-4F43-801E-1246D3CDC295}" type="slidenum">
              <a:rPr lang="sv-SE" smtClean="0"/>
              <a:t>‹#›</a:t>
            </a:fld>
            <a:endParaRPr lang="sv-SE"/>
          </a:p>
        </p:txBody>
      </p:sp>
    </p:spTree>
    <p:extLst>
      <p:ext uri="{BB962C8B-B14F-4D97-AF65-F5344CB8AC3E}">
        <p14:creationId xmlns:p14="http://schemas.microsoft.com/office/powerpoint/2010/main" val="4063266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F81A8D54-ECB4-971E-A9B6-D2A7A7085C42}"/>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3561AE39-CA92-5889-B525-2BEDC430905A}"/>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8575EA48-28C3-3B15-8907-D92E1A6A28B1}"/>
              </a:ext>
            </a:extLst>
          </p:cNvPr>
          <p:cNvSpPr>
            <a:spLocks noGrp="1"/>
          </p:cNvSpPr>
          <p:nvPr>
            <p:ph type="dt" sz="half" idx="10"/>
          </p:nvPr>
        </p:nvSpPr>
        <p:spPr/>
        <p:txBody>
          <a:bodyPr/>
          <a:lstStyle/>
          <a:p>
            <a:fld id="{BFA2FA55-3C25-C944-BA4D-5850EF7C0688}" type="datetimeFigureOut">
              <a:rPr lang="sv-SE" smtClean="0"/>
              <a:t>2026-02-27</a:t>
            </a:fld>
            <a:endParaRPr lang="sv-SE"/>
          </a:p>
        </p:txBody>
      </p:sp>
      <p:sp>
        <p:nvSpPr>
          <p:cNvPr id="5" name="Platshållare för sidfot 4">
            <a:extLst>
              <a:ext uri="{FF2B5EF4-FFF2-40B4-BE49-F238E27FC236}">
                <a16:creationId xmlns:a16="http://schemas.microsoft.com/office/drawing/2014/main" id="{3015C216-B599-5822-C897-131664E230F3}"/>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8CD40CF-CC23-2EFB-6506-6C7113AE0886}"/>
              </a:ext>
            </a:extLst>
          </p:cNvPr>
          <p:cNvSpPr>
            <a:spLocks noGrp="1"/>
          </p:cNvSpPr>
          <p:nvPr>
            <p:ph type="sldNum" sz="quarter" idx="12"/>
          </p:nvPr>
        </p:nvSpPr>
        <p:spPr/>
        <p:txBody>
          <a:bodyPr/>
          <a:lstStyle/>
          <a:p>
            <a:fld id="{25D8181F-CC3D-4F43-801E-1246D3CDC295}" type="slidenum">
              <a:rPr lang="sv-SE" smtClean="0"/>
              <a:t>‹#›</a:t>
            </a:fld>
            <a:endParaRPr lang="sv-SE"/>
          </a:p>
        </p:txBody>
      </p:sp>
    </p:spTree>
    <p:extLst>
      <p:ext uri="{BB962C8B-B14F-4D97-AF65-F5344CB8AC3E}">
        <p14:creationId xmlns:p14="http://schemas.microsoft.com/office/powerpoint/2010/main" val="10749828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3A8C6D6-C650-E7D3-C93E-996383466399}"/>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803E6238-ABB7-5062-D7B6-4656047A04F2}"/>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93531601-3CD3-87F1-3713-BE4805C51266}"/>
              </a:ext>
            </a:extLst>
          </p:cNvPr>
          <p:cNvSpPr>
            <a:spLocks noGrp="1"/>
          </p:cNvSpPr>
          <p:nvPr>
            <p:ph type="dt" sz="half" idx="10"/>
          </p:nvPr>
        </p:nvSpPr>
        <p:spPr/>
        <p:txBody>
          <a:bodyPr/>
          <a:lstStyle/>
          <a:p>
            <a:fld id="{BFA2FA55-3C25-C944-BA4D-5850EF7C0688}" type="datetimeFigureOut">
              <a:rPr lang="sv-SE" smtClean="0"/>
              <a:t>2026-02-27</a:t>
            </a:fld>
            <a:endParaRPr lang="sv-SE"/>
          </a:p>
        </p:txBody>
      </p:sp>
      <p:sp>
        <p:nvSpPr>
          <p:cNvPr id="5" name="Platshållare för sidfot 4">
            <a:extLst>
              <a:ext uri="{FF2B5EF4-FFF2-40B4-BE49-F238E27FC236}">
                <a16:creationId xmlns:a16="http://schemas.microsoft.com/office/drawing/2014/main" id="{C108549F-6842-467A-F49A-6C32DE0ADE2D}"/>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FE52ED7D-399A-F10B-B901-249F9949F01A}"/>
              </a:ext>
            </a:extLst>
          </p:cNvPr>
          <p:cNvSpPr>
            <a:spLocks noGrp="1"/>
          </p:cNvSpPr>
          <p:nvPr>
            <p:ph type="sldNum" sz="quarter" idx="12"/>
          </p:nvPr>
        </p:nvSpPr>
        <p:spPr/>
        <p:txBody>
          <a:bodyPr/>
          <a:lstStyle/>
          <a:p>
            <a:fld id="{25D8181F-CC3D-4F43-801E-1246D3CDC295}" type="slidenum">
              <a:rPr lang="sv-SE" smtClean="0"/>
              <a:t>‹#›</a:t>
            </a:fld>
            <a:endParaRPr lang="sv-SE"/>
          </a:p>
        </p:txBody>
      </p:sp>
    </p:spTree>
    <p:extLst>
      <p:ext uri="{BB962C8B-B14F-4D97-AF65-F5344CB8AC3E}">
        <p14:creationId xmlns:p14="http://schemas.microsoft.com/office/powerpoint/2010/main" val="19807658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88F26D2-2E07-CC65-0A00-61AE94C69992}"/>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0B9A6215-9257-CFB8-C5F3-21346A71BD8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D5511F3B-A486-299D-C8E7-35ACB659595D}"/>
              </a:ext>
            </a:extLst>
          </p:cNvPr>
          <p:cNvSpPr>
            <a:spLocks noGrp="1"/>
          </p:cNvSpPr>
          <p:nvPr>
            <p:ph type="dt" sz="half" idx="10"/>
          </p:nvPr>
        </p:nvSpPr>
        <p:spPr/>
        <p:txBody>
          <a:bodyPr/>
          <a:lstStyle/>
          <a:p>
            <a:fld id="{BFA2FA55-3C25-C944-BA4D-5850EF7C0688}" type="datetimeFigureOut">
              <a:rPr lang="sv-SE" smtClean="0"/>
              <a:t>2026-02-27</a:t>
            </a:fld>
            <a:endParaRPr lang="sv-SE"/>
          </a:p>
        </p:txBody>
      </p:sp>
      <p:sp>
        <p:nvSpPr>
          <p:cNvPr id="5" name="Platshållare för sidfot 4">
            <a:extLst>
              <a:ext uri="{FF2B5EF4-FFF2-40B4-BE49-F238E27FC236}">
                <a16:creationId xmlns:a16="http://schemas.microsoft.com/office/drawing/2014/main" id="{304AE955-D05C-906A-1574-13900C2F752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86228E9-3562-F41A-813F-0CDB7F2CD028}"/>
              </a:ext>
            </a:extLst>
          </p:cNvPr>
          <p:cNvSpPr>
            <a:spLocks noGrp="1"/>
          </p:cNvSpPr>
          <p:nvPr>
            <p:ph type="sldNum" sz="quarter" idx="12"/>
          </p:nvPr>
        </p:nvSpPr>
        <p:spPr/>
        <p:txBody>
          <a:bodyPr/>
          <a:lstStyle/>
          <a:p>
            <a:fld id="{25D8181F-CC3D-4F43-801E-1246D3CDC295}" type="slidenum">
              <a:rPr lang="sv-SE" smtClean="0"/>
              <a:t>‹#›</a:t>
            </a:fld>
            <a:endParaRPr lang="sv-SE"/>
          </a:p>
        </p:txBody>
      </p:sp>
    </p:spTree>
    <p:extLst>
      <p:ext uri="{BB962C8B-B14F-4D97-AF65-F5344CB8AC3E}">
        <p14:creationId xmlns:p14="http://schemas.microsoft.com/office/powerpoint/2010/main" val="1547649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03E80A1-55D5-E362-4E04-F658947A5C46}"/>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421A50E3-F035-86E8-1E11-916764A6A3B1}"/>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CB61BD68-B918-A58B-9CAC-00DF9DF867DF}"/>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1091D3E8-10E0-D69E-E8FB-4596E8284FE0}"/>
              </a:ext>
            </a:extLst>
          </p:cNvPr>
          <p:cNvSpPr>
            <a:spLocks noGrp="1"/>
          </p:cNvSpPr>
          <p:nvPr>
            <p:ph type="dt" sz="half" idx="10"/>
          </p:nvPr>
        </p:nvSpPr>
        <p:spPr/>
        <p:txBody>
          <a:bodyPr/>
          <a:lstStyle/>
          <a:p>
            <a:fld id="{BFA2FA55-3C25-C944-BA4D-5850EF7C0688}" type="datetimeFigureOut">
              <a:rPr lang="sv-SE" smtClean="0"/>
              <a:t>2026-02-27</a:t>
            </a:fld>
            <a:endParaRPr lang="sv-SE"/>
          </a:p>
        </p:txBody>
      </p:sp>
      <p:sp>
        <p:nvSpPr>
          <p:cNvPr id="6" name="Platshållare för sidfot 5">
            <a:extLst>
              <a:ext uri="{FF2B5EF4-FFF2-40B4-BE49-F238E27FC236}">
                <a16:creationId xmlns:a16="http://schemas.microsoft.com/office/drawing/2014/main" id="{D274A10C-680D-E603-6C3A-85124F81C3A1}"/>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33253201-7401-40FC-0396-31DE225D5648}"/>
              </a:ext>
            </a:extLst>
          </p:cNvPr>
          <p:cNvSpPr>
            <a:spLocks noGrp="1"/>
          </p:cNvSpPr>
          <p:nvPr>
            <p:ph type="sldNum" sz="quarter" idx="12"/>
          </p:nvPr>
        </p:nvSpPr>
        <p:spPr/>
        <p:txBody>
          <a:bodyPr/>
          <a:lstStyle/>
          <a:p>
            <a:fld id="{25D8181F-CC3D-4F43-801E-1246D3CDC295}" type="slidenum">
              <a:rPr lang="sv-SE" smtClean="0"/>
              <a:t>‹#›</a:t>
            </a:fld>
            <a:endParaRPr lang="sv-SE"/>
          </a:p>
        </p:txBody>
      </p:sp>
    </p:spTree>
    <p:extLst>
      <p:ext uri="{BB962C8B-B14F-4D97-AF65-F5344CB8AC3E}">
        <p14:creationId xmlns:p14="http://schemas.microsoft.com/office/powerpoint/2010/main" val="24626445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A169F4E-E6B9-93E8-B296-A3814E181F7A}"/>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6902B9E0-9F22-DF35-5397-E20D2E3D7C4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3BB5E76C-D673-E34E-A589-77F45BB4A366}"/>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6A6EEFEF-E850-F831-58F7-2202AA03540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6272E658-5645-4A1E-742F-6A49FE70CAF9}"/>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74419E6B-7CFA-5515-6FF6-FC2B54BE3456}"/>
              </a:ext>
            </a:extLst>
          </p:cNvPr>
          <p:cNvSpPr>
            <a:spLocks noGrp="1"/>
          </p:cNvSpPr>
          <p:nvPr>
            <p:ph type="dt" sz="half" idx="10"/>
          </p:nvPr>
        </p:nvSpPr>
        <p:spPr/>
        <p:txBody>
          <a:bodyPr/>
          <a:lstStyle/>
          <a:p>
            <a:fld id="{BFA2FA55-3C25-C944-BA4D-5850EF7C0688}" type="datetimeFigureOut">
              <a:rPr lang="sv-SE" smtClean="0"/>
              <a:t>2026-02-27</a:t>
            </a:fld>
            <a:endParaRPr lang="sv-SE"/>
          </a:p>
        </p:txBody>
      </p:sp>
      <p:sp>
        <p:nvSpPr>
          <p:cNvPr id="8" name="Platshållare för sidfot 7">
            <a:extLst>
              <a:ext uri="{FF2B5EF4-FFF2-40B4-BE49-F238E27FC236}">
                <a16:creationId xmlns:a16="http://schemas.microsoft.com/office/drawing/2014/main" id="{DDF8ADF1-47ED-861B-5148-3A322DF73960}"/>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FDBF8A00-6F91-7647-CF7D-5285E9A5976F}"/>
              </a:ext>
            </a:extLst>
          </p:cNvPr>
          <p:cNvSpPr>
            <a:spLocks noGrp="1"/>
          </p:cNvSpPr>
          <p:nvPr>
            <p:ph type="sldNum" sz="quarter" idx="12"/>
          </p:nvPr>
        </p:nvSpPr>
        <p:spPr/>
        <p:txBody>
          <a:bodyPr/>
          <a:lstStyle/>
          <a:p>
            <a:fld id="{25D8181F-CC3D-4F43-801E-1246D3CDC295}" type="slidenum">
              <a:rPr lang="sv-SE" smtClean="0"/>
              <a:t>‹#›</a:t>
            </a:fld>
            <a:endParaRPr lang="sv-SE"/>
          </a:p>
        </p:txBody>
      </p:sp>
    </p:spTree>
    <p:extLst>
      <p:ext uri="{BB962C8B-B14F-4D97-AF65-F5344CB8AC3E}">
        <p14:creationId xmlns:p14="http://schemas.microsoft.com/office/powerpoint/2010/main" val="2633089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8993386-D9A0-41DD-E1C2-314CCB74D4C8}"/>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4E320C38-9FED-AA37-421F-BDC29EFB72C8}"/>
              </a:ext>
            </a:extLst>
          </p:cNvPr>
          <p:cNvSpPr>
            <a:spLocks noGrp="1"/>
          </p:cNvSpPr>
          <p:nvPr>
            <p:ph type="dt" sz="half" idx="10"/>
          </p:nvPr>
        </p:nvSpPr>
        <p:spPr/>
        <p:txBody>
          <a:bodyPr/>
          <a:lstStyle/>
          <a:p>
            <a:fld id="{BFA2FA55-3C25-C944-BA4D-5850EF7C0688}" type="datetimeFigureOut">
              <a:rPr lang="sv-SE" smtClean="0"/>
              <a:t>2026-02-27</a:t>
            </a:fld>
            <a:endParaRPr lang="sv-SE"/>
          </a:p>
        </p:txBody>
      </p:sp>
      <p:sp>
        <p:nvSpPr>
          <p:cNvPr id="4" name="Platshållare för sidfot 3">
            <a:extLst>
              <a:ext uri="{FF2B5EF4-FFF2-40B4-BE49-F238E27FC236}">
                <a16:creationId xmlns:a16="http://schemas.microsoft.com/office/drawing/2014/main" id="{46092F11-A197-7967-A128-DF571B427799}"/>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3024D310-3EE1-4728-17E3-7DCEEB82B839}"/>
              </a:ext>
            </a:extLst>
          </p:cNvPr>
          <p:cNvSpPr>
            <a:spLocks noGrp="1"/>
          </p:cNvSpPr>
          <p:nvPr>
            <p:ph type="sldNum" sz="quarter" idx="12"/>
          </p:nvPr>
        </p:nvSpPr>
        <p:spPr/>
        <p:txBody>
          <a:bodyPr/>
          <a:lstStyle/>
          <a:p>
            <a:fld id="{25D8181F-CC3D-4F43-801E-1246D3CDC295}" type="slidenum">
              <a:rPr lang="sv-SE" smtClean="0"/>
              <a:t>‹#›</a:t>
            </a:fld>
            <a:endParaRPr lang="sv-SE"/>
          </a:p>
        </p:txBody>
      </p:sp>
    </p:spTree>
    <p:extLst>
      <p:ext uri="{BB962C8B-B14F-4D97-AF65-F5344CB8AC3E}">
        <p14:creationId xmlns:p14="http://schemas.microsoft.com/office/powerpoint/2010/main" val="29759657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B629783D-D5FD-326C-8864-5B6FA98B95B7}"/>
              </a:ext>
            </a:extLst>
          </p:cNvPr>
          <p:cNvSpPr>
            <a:spLocks noGrp="1"/>
          </p:cNvSpPr>
          <p:nvPr>
            <p:ph type="dt" sz="half" idx="10"/>
          </p:nvPr>
        </p:nvSpPr>
        <p:spPr/>
        <p:txBody>
          <a:bodyPr/>
          <a:lstStyle/>
          <a:p>
            <a:fld id="{BFA2FA55-3C25-C944-BA4D-5850EF7C0688}" type="datetimeFigureOut">
              <a:rPr lang="sv-SE" smtClean="0"/>
              <a:t>2026-02-27</a:t>
            </a:fld>
            <a:endParaRPr lang="sv-SE"/>
          </a:p>
        </p:txBody>
      </p:sp>
      <p:sp>
        <p:nvSpPr>
          <p:cNvPr id="3" name="Platshållare för sidfot 2">
            <a:extLst>
              <a:ext uri="{FF2B5EF4-FFF2-40B4-BE49-F238E27FC236}">
                <a16:creationId xmlns:a16="http://schemas.microsoft.com/office/drawing/2014/main" id="{B684ADA2-BE3A-121C-D612-D67A7F415688}"/>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C03A7165-2CBF-1F88-A49F-C3922A10B1CA}"/>
              </a:ext>
            </a:extLst>
          </p:cNvPr>
          <p:cNvSpPr>
            <a:spLocks noGrp="1"/>
          </p:cNvSpPr>
          <p:nvPr>
            <p:ph type="sldNum" sz="quarter" idx="12"/>
          </p:nvPr>
        </p:nvSpPr>
        <p:spPr/>
        <p:txBody>
          <a:bodyPr/>
          <a:lstStyle/>
          <a:p>
            <a:fld id="{25D8181F-CC3D-4F43-801E-1246D3CDC295}" type="slidenum">
              <a:rPr lang="sv-SE" smtClean="0"/>
              <a:t>‹#›</a:t>
            </a:fld>
            <a:endParaRPr lang="sv-SE"/>
          </a:p>
        </p:txBody>
      </p:sp>
    </p:spTree>
    <p:extLst>
      <p:ext uri="{BB962C8B-B14F-4D97-AF65-F5344CB8AC3E}">
        <p14:creationId xmlns:p14="http://schemas.microsoft.com/office/powerpoint/2010/main" val="870248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200E3EF-2777-19D0-8216-79D2E6221312}"/>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14E4FD62-2F87-C9E2-5B7A-F80A1A145C0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D82F4BEF-9AC3-FEEF-5788-0ADD77E4CC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348ACD0E-5BE6-F2E0-B8ED-AC17A6D8FCC9}"/>
              </a:ext>
            </a:extLst>
          </p:cNvPr>
          <p:cNvSpPr>
            <a:spLocks noGrp="1"/>
          </p:cNvSpPr>
          <p:nvPr>
            <p:ph type="dt" sz="half" idx="10"/>
          </p:nvPr>
        </p:nvSpPr>
        <p:spPr/>
        <p:txBody>
          <a:bodyPr/>
          <a:lstStyle/>
          <a:p>
            <a:fld id="{BFA2FA55-3C25-C944-BA4D-5850EF7C0688}" type="datetimeFigureOut">
              <a:rPr lang="sv-SE" smtClean="0"/>
              <a:t>2026-02-27</a:t>
            </a:fld>
            <a:endParaRPr lang="sv-SE"/>
          </a:p>
        </p:txBody>
      </p:sp>
      <p:sp>
        <p:nvSpPr>
          <p:cNvPr id="6" name="Platshållare för sidfot 5">
            <a:extLst>
              <a:ext uri="{FF2B5EF4-FFF2-40B4-BE49-F238E27FC236}">
                <a16:creationId xmlns:a16="http://schemas.microsoft.com/office/drawing/2014/main" id="{933C9E6A-2443-B901-A36B-EEC75395C639}"/>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3D318E4F-6533-7C96-B481-652F076357E1}"/>
              </a:ext>
            </a:extLst>
          </p:cNvPr>
          <p:cNvSpPr>
            <a:spLocks noGrp="1"/>
          </p:cNvSpPr>
          <p:nvPr>
            <p:ph type="sldNum" sz="quarter" idx="12"/>
          </p:nvPr>
        </p:nvSpPr>
        <p:spPr/>
        <p:txBody>
          <a:bodyPr/>
          <a:lstStyle/>
          <a:p>
            <a:fld id="{25D8181F-CC3D-4F43-801E-1246D3CDC295}" type="slidenum">
              <a:rPr lang="sv-SE" smtClean="0"/>
              <a:t>‹#›</a:t>
            </a:fld>
            <a:endParaRPr lang="sv-SE"/>
          </a:p>
        </p:txBody>
      </p:sp>
    </p:spTree>
    <p:extLst>
      <p:ext uri="{BB962C8B-B14F-4D97-AF65-F5344CB8AC3E}">
        <p14:creationId xmlns:p14="http://schemas.microsoft.com/office/powerpoint/2010/main" val="30368105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61BD0F0-2906-ADAC-C120-44D6F3C2C5B6}"/>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62416E99-AE84-7282-54C3-0248E0BEE5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85C911C0-1DB8-5668-7C26-CE8A60D1DC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708A43C6-296C-3257-0982-DA636B9C17AA}"/>
              </a:ext>
            </a:extLst>
          </p:cNvPr>
          <p:cNvSpPr>
            <a:spLocks noGrp="1"/>
          </p:cNvSpPr>
          <p:nvPr>
            <p:ph type="dt" sz="half" idx="10"/>
          </p:nvPr>
        </p:nvSpPr>
        <p:spPr/>
        <p:txBody>
          <a:bodyPr/>
          <a:lstStyle/>
          <a:p>
            <a:fld id="{BFA2FA55-3C25-C944-BA4D-5850EF7C0688}" type="datetimeFigureOut">
              <a:rPr lang="sv-SE" smtClean="0"/>
              <a:t>2026-02-27</a:t>
            </a:fld>
            <a:endParaRPr lang="sv-SE"/>
          </a:p>
        </p:txBody>
      </p:sp>
      <p:sp>
        <p:nvSpPr>
          <p:cNvPr id="6" name="Platshållare för sidfot 5">
            <a:extLst>
              <a:ext uri="{FF2B5EF4-FFF2-40B4-BE49-F238E27FC236}">
                <a16:creationId xmlns:a16="http://schemas.microsoft.com/office/drawing/2014/main" id="{69DDA85F-0250-A2E8-BEF7-F1A017EE3F90}"/>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59A69548-E87A-14BA-CCA9-0E3C28A8A4B2}"/>
              </a:ext>
            </a:extLst>
          </p:cNvPr>
          <p:cNvSpPr>
            <a:spLocks noGrp="1"/>
          </p:cNvSpPr>
          <p:nvPr>
            <p:ph type="sldNum" sz="quarter" idx="12"/>
          </p:nvPr>
        </p:nvSpPr>
        <p:spPr/>
        <p:txBody>
          <a:bodyPr/>
          <a:lstStyle/>
          <a:p>
            <a:fld id="{25D8181F-CC3D-4F43-801E-1246D3CDC295}" type="slidenum">
              <a:rPr lang="sv-SE" smtClean="0"/>
              <a:t>‹#›</a:t>
            </a:fld>
            <a:endParaRPr lang="sv-SE"/>
          </a:p>
        </p:txBody>
      </p:sp>
    </p:spTree>
    <p:extLst>
      <p:ext uri="{BB962C8B-B14F-4D97-AF65-F5344CB8AC3E}">
        <p14:creationId xmlns:p14="http://schemas.microsoft.com/office/powerpoint/2010/main" val="2006753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682B3386-54E5-A0E1-2518-D815A7942BC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0EA3691A-AA4F-6506-586A-5BD00868B3D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3D3BDBE6-CD22-EBF7-6A7D-698DDE0C0D3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FA2FA55-3C25-C944-BA4D-5850EF7C0688}" type="datetimeFigureOut">
              <a:rPr lang="sv-SE" smtClean="0"/>
              <a:t>2026-02-27</a:t>
            </a:fld>
            <a:endParaRPr lang="sv-SE"/>
          </a:p>
        </p:txBody>
      </p:sp>
      <p:sp>
        <p:nvSpPr>
          <p:cNvPr id="5" name="Platshållare för sidfot 4">
            <a:extLst>
              <a:ext uri="{FF2B5EF4-FFF2-40B4-BE49-F238E27FC236}">
                <a16:creationId xmlns:a16="http://schemas.microsoft.com/office/drawing/2014/main" id="{169ED8F5-D283-CF77-2D46-955AC3FC22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sv-SE"/>
          </a:p>
        </p:txBody>
      </p:sp>
      <p:sp>
        <p:nvSpPr>
          <p:cNvPr id="6" name="Platshållare för bildnummer 5">
            <a:extLst>
              <a:ext uri="{FF2B5EF4-FFF2-40B4-BE49-F238E27FC236}">
                <a16:creationId xmlns:a16="http://schemas.microsoft.com/office/drawing/2014/main" id="{5A45E448-FAF8-F3A7-2FB9-3C9695AA31F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5D8181F-CC3D-4F43-801E-1246D3CDC295}" type="slidenum">
              <a:rPr lang="sv-SE" smtClean="0"/>
              <a:t>‹#›</a:t>
            </a:fld>
            <a:endParaRPr lang="sv-SE"/>
          </a:p>
        </p:txBody>
      </p:sp>
    </p:spTree>
    <p:extLst>
      <p:ext uri="{BB962C8B-B14F-4D97-AF65-F5344CB8AC3E}">
        <p14:creationId xmlns:p14="http://schemas.microsoft.com/office/powerpoint/2010/main" val="1816602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ABA2635-9C11-F14D-9813-91179272F009}"/>
              </a:ext>
            </a:extLst>
          </p:cNvPr>
          <p:cNvSpPr>
            <a:spLocks noGrp="1"/>
          </p:cNvSpPr>
          <p:nvPr>
            <p:ph type="ctrTitle"/>
          </p:nvPr>
        </p:nvSpPr>
        <p:spPr/>
        <p:txBody>
          <a:bodyPr>
            <a:normAutofit/>
          </a:bodyPr>
          <a:lstStyle/>
          <a:p>
            <a:r>
              <a:rPr lang="sv-SE" b="1" dirty="0"/>
              <a:t>Nyheter februari 2026</a:t>
            </a:r>
            <a:br>
              <a:rPr lang="sv-SE" dirty="0"/>
            </a:br>
            <a:endParaRPr lang="sv-SE" dirty="0"/>
          </a:p>
        </p:txBody>
      </p:sp>
      <p:sp>
        <p:nvSpPr>
          <p:cNvPr id="3" name="Underrubrik 2">
            <a:extLst>
              <a:ext uri="{FF2B5EF4-FFF2-40B4-BE49-F238E27FC236}">
                <a16:creationId xmlns:a16="http://schemas.microsoft.com/office/drawing/2014/main" id="{D7A5A587-2D4B-254E-B9F7-C2FC317694A2}"/>
              </a:ext>
            </a:extLst>
          </p:cNvPr>
          <p:cNvSpPr>
            <a:spLocks noGrp="1"/>
          </p:cNvSpPr>
          <p:nvPr>
            <p:ph type="subTitle" idx="1"/>
          </p:nvPr>
        </p:nvSpPr>
        <p:spPr/>
        <p:txBody>
          <a:bodyPr/>
          <a:lstStyle/>
          <a:p>
            <a:r>
              <a:rPr lang="sv-SE" b="1" dirty="0"/>
              <a:t>Sveriges skolchefer</a:t>
            </a:r>
            <a:endParaRPr lang="sv-SE" dirty="0"/>
          </a:p>
        </p:txBody>
      </p:sp>
      <p:pic>
        <p:nvPicPr>
          <p:cNvPr id="4" name="Picture 4" descr="FSS2fär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15438" y="5715000"/>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001209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AF541A-2547-4C22-291E-4E39BD2AF72B}"/>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3522D5D4-9A0C-B1B2-EA86-784DA41DDD10}"/>
              </a:ext>
            </a:extLst>
          </p:cNvPr>
          <p:cNvSpPr>
            <a:spLocks noGrp="1"/>
          </p:cNvSpPr>
          <p:nvPr>
            <p:ph type="title"/>
          </p:nvPr>
        </p:nvSpPr>
        <p:spPr>
          <a:xfrm>
            <a:off x="838200" y="365124"/>
            <a:ext cx="10515600" cy="1463675"/>
          </a:xfrm>
        </p:spPr>
        <p:txBody>
          <a:bodyPr>
            <a:noAutofit/>
          </a:bodyPr>
          <a:lstStyle/>
          <a:p>
            <a:r>
              <a:rPr lang="sv-SE" b="1" dirty="0"/>
              <a:t>Rapport om skillnader inom förskolan</a:t>
            </a:r>
            <a:r>
              <a:rPr lang="sv-SE" dirty="0">
                <a:effectLst/>
              </a:rPr>
              <a:t>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8135318A-36DB-44F4-502C-9B64184A9529}"/>
              </a:ext>
            </a:extLst>
          </p:cNvPr>
          <p:cNvSpPr>
            <a:spLocks noGrp="1"/>
          </p:cNvSpPr>
          <p:nvPr>
            <p:ph idx="1"/>
          </p:nvPr>
        </p:nvSpPr>
        <p:spPr>
          <a:xfrm>
            <a:off x="743608" y="1472540"/>
            <a:ext cx="10515600" cy="5020335"/>
          </a:xfrm>
        </p:spPr>
        <p:txBody>
          <a:bodyPr>
            <a:normAutofit fontScale="85000" lnSpcReduction="20000"/>
          </a:bodyPr>
          <a:lstStyle/>
          <a:p>
            <a:pPr fontAlgn="base"/>
            <a:r>
              <a:rPr lang="sv-SE" dirty="0"/>
              <a:t>En rapport av Karin </a:t>
            </a:r>
            <a:r>
              <a:rPr lang="sv-SE" dirty="0" err="1"/>
              <a:t>Edmark</a:t>
            </a:r>
            <a:r>
              <a:rPr lang="sv-SE" dirty="0"/>
              <a:t> och Lovisa Persson från Institutet för Arbetsmarknads- och Utbildningspolitisk Utvärdering, IFAU, visar på skillnader i personalsammansättning, lönenivåer och hälsoutfall mellan förskolor med olika organisationsform. </a:t>
            </a:r>
          </a:p>
          <a:p>
            <a:pPr fontAlgn="base"/>
            <a:endParaRPr lang="sv-SE" dirty="0"/>
          </a:p>
          <a:p>
            <a:pPr fontAlgn="base"/>
            <a:r>
              <a:rPr lang="sv-SE" dirty="0"/>
              <a:t>”Vinstdrivande förskolor tenderar att anställa yngre, mindre kvalificerade och mindre erfarna personer än förskolor i kommunal regi. Icke-vinstdrivande förskolor har också anställda som är yngre och mer sällan utbildade förskollärare än de kommunala förskolorna, men samtidigt har personalen hos icke-vinstdrivande förskolor mer arbetslivserfarenhet och högre betyg från gymnasiet. Givet personalens bakgrund betalar icke-vinstdrivande förskolor i genomsnitt högre löner än både vinstdrivande och kommunala förskolor, och har bättre hälsoutfall bland personalen. Även vinstdrivande förskolor har bättre hälsoutfall än den kommunala sektorn, men betalar å andra sidan lägre löner.”</a:t>
            </a:r>
          </a:p>
          <a:p>
            <a:pPr marL="0" indent="0">
              <a:buNone/>
            </a:pPr>
            <a:endParaRPr lang="sv-SE" dirty="0"/>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17680FBB-06DD-DE0B-43ED-8D6A3E7C8F2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DC17F0EC-86F2-1367-D323-6DD1F111749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311122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EC608F-93AA-E7C6-D9B7-FBA0D9653FC1}"/>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E882C1CB-8800-395F-17CC-E77B10C44999}"/>
              </a:ext>
            </a:extLst>
          </p:cNvPr>
          <p:cNvSpPr>
            <a:spLocks noGrp="1"/>
          </p:cNvSpPr>
          <p:nvPr>
            <p:ph type="title"/>
          </p:nvPr>
        </p:nvSpPr>
        <p:spPr>
          <a:xfrm>
            <a:off x="838200" y="449207"/>
            <a:ext cx="10515600" cy="1463675"/>
          </a:xfrm>
        </p:spPr>
        <p:txBody>
          <a:bodyPr>
            <a:noAutofit/>
          </a:bodyPr>
          <a:lstStyle/>
          <a:p>
            <a:r>
              <a:rPr lang="sv-SE" b="1" dirty="0"/>
              <a:t>Problem med sekretess i fristående skolor</a:t>
            </a:r>
            <a:r>
              <a:rPr lang="sv-SE" dirty="0">
                <a:effectLst/>
              </a:rPr>
              <a:t>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9A144D6D-921E-1C3C-5E88-82B3D0A33655}"/>
              </a:ext>
            </a:extLst>
          </p:cNvPr>
          <p:cNvSpPr>
            <a:spLocks noGrp="1"/>
          </p:cNvSpPr>
          <p:nvPr>
            <p:ph idx="1"/>
          </p:nvPr>
        </p:nvSpPr>
        <p:spPr>
          <a:xfrm>
            <a:off x="743608" y="1936173"/>
            <a:ext cx="10515600" cy="4556702"/>
          </a:xfrm>
        </p:spPr>
        <p:txBody>
          <a:bodyPr>
            <a:normAutofit/>
          </a:bodyPr>
          <a:lstStyle/>
          <a:p>
            <a:pPr marL="0" indent="0">
              <a:buNone/>
            </a:pPr>
            <a:r>
              <a:rPr lang="sv-SE" dirty="0"/>
              <a:t>SVT:s program Uppdrag granskning har följt polisens arbete kring barnpornografi och programmet visar att polisen hindras från att larma fristående skolor om personal som misstänks för barnpornografibrott. </a:t>
            </a:r>
          </a:p>
          <a:p>
            <a:pPr marL="0" indent="0">
              <a:buNone/>
            </a:pPr>
            <a:r>
              <a:rPr lang="sv-SE" dirty="0"/>
              <a:t>Anledningen är sekretessbestämmelser som gäller för fristående skolor men inte för kommunala. Regeringen vill nu ändra lagen så att polisen får bryta fristående skolors sekretess.</a:t>
            </a:r>
          </a:p>
          <a:p>
            <a:pPr marL="0" indent="0">
              <a:buNone/>
            </a:pPr>
            <a:endParaRPr lang="sv-SE" dirty="0"/>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6A8E8B3F-D8BB-10D6-1A9A-F1465270DAC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D4C7B594-4289-D09E-26C4-505FB0F66CB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057192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984607-019D-E0AC-51C3-E8340332ACDA}"/>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2ED8910F-BFC4-DC2D-A4F6-62FB008F5F7F}"/>
              </a:ext>
            </a:extLst>
          </p:cNvPr>
          <p:cNvSpPr>
            <a:spLocks noGrp="1"/>
          </p:cNvSpPr>
          <p:nvPr>
            <p:ph type="title"/>
          </p:nvPr>
        </p:nvSpPr>
        <p:spPr>
          <a:xfrm>
            <a:off x="838200" y="365124"/>
            <a:ext cx="10515600" cy="1463675"/>
          </a:xfrm>
        </p:spPr>
        <p:txBody>
          <a:bodyPr>
            <a:noAutofit/>
          </a:bodyPr>
          <a:lstStyle/>
          <a:p>
            <a:r>
              <a:rPr lang="sv-SE" b="1" dirty="0"/>
              <a:t>F</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F02EDD92-27BE-E9FB-3269-EF01BCA672AE}"/>
              </a:ext>
            </a:extLst>
          </p:cNvPr>
          <p:cNvSpPr>
            <a:spLocks noGrp="1"/>
          </p:cNvSpPr>
          <p:nvPr>
            <p:ph idx="1"/>
          </p:nvPr>
        </p:nvSpPr>
        <p:spPr>
          <a:xfrm>
            <a:off x="743608" y="1472540"/>
            <a:ext cx="10515600" cy="5020335"/>
          </a:xfrm>
        </p:spPr>
        <p:txBody>
          <a:bodyPr>
            <a:normAutofit/>
          </a:bodyPr>
          <a:lstStyle/>
          <a:p>
            <a:pPr marL="0" indent="0">
              <a:buNone/>
            </a:pPr>
            <a:r>
              <a:rPr lang="sv-SE" dirty="0"/>
              <a:t>R</a:t>
            </a:r>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D1648F6B-8EFE-A4F6-1F9A-30DCE8AF492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296B1CE2-9358-AEDB-EA43-329A0CBA9E2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919894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5A219B-D0F2-D340-E65D-733AC92E1A23}"/>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C8A41942-80E2-BE1E-A8A3-4AC262C3C0EC}"/>
              </a:ext>
            </a:extLst>
          </p:cNvPr>
          <p:cNvSpPr>
            <a:spLocks noGrp="1"/>
          </p:cNvSpPr>
          <p:nvPr>
            <p:ph type="title"/>
          </p:nvPr>
        </p:nvSpPr>
        <p:spPr>
          <a:xfrm>
            <a:off x="838200" y="365124"/>
            <a:ext cx="10515600" cy="1463675"/>
          </a:xfrm>
        </p:spPr>
        <p:txBody>
          <a:bodyPr>
            <a:noAutofit/>
          </a:bodyPr>
          <a:lstStyle/>
          <a:p>
            <a:r>
              <a:rPr lang="sv-SE" b="1" dirty="0"/>
              <a:t>F</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9473A62A-DDD4-9512-2EB1-271C98983538}"/>
              </a:ext>
            </a:extLst>
          </p:cNvPr>
          <p:cNvSpPr>
            <a:spLocks noGrp="1"/>
          </p:cNvSpPr>
          <p:nvPr>
            <p:ph idx="1"/>
          </p:nvPr>
        </p:nvSpPr>
        <p:spPr>
          <a:xfrm>
            <a:off x="743608" y="1472540"/>
            <a:ext cx="10515600" cy="5020335"/>
          </a:xfrm>
        </p:spPr>
        <p:txBody>
          <a:bodyPr>
            <a:normAutofit/>
          </a:bodyPr>
          <a:lstStyle/>
          <a:p>
            <a:pPr marL="0" indent="0">
              <a:buNone/>
            </a:pPr>
            <a:r>
              <a:rPr lang="sv-SE" dirty="0"/>
              <a:t>R</a:t>
            </a:r>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380F4E61-536F-AD73-B12B-9AF57EFE96A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2B66109B-20FC-3ACC-C028-755E98303DF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432597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0B024BE-97CE-0C7B-9563-038F7060BA55}"/>
              </a:ext>
            </a:extLst>
          </p:cNvPr>
          <p:cNvSpPr>
            <a:spLocks noGrp="1"/>
          </p:cNvSpPr>
          <p:nvPr>
            <p:ph type="ctrTitle"/>
          </p:nvPr>
        </p:nvSpPr>
        <p:spPr/>
        <p:txBody>
          <a:bodyPr/>
          <a:lstStyle/>
          <a:p>
            <a:endParaRPr lang="sv-SE"/>
          </a:p>
        </p:txBody>
      </p:sp>
      <p:sp>
        <p:nvSpPr>
          <p:cNvPr id="3" name="Underrubrik 2">
            <a:extLst>
              <a:ext uri="{FF2B5EF4-FFF2-40B4-BE49-F238E27FC236}">
                <a16:creationId xmlns:a16="http://schemas.microsoft.com/office/drawing/2014/main" id="{C738E1BD-BE26-A7CA-EA9B-6C431130973A}"/>
              </a:ext>
            </a:extLst>
          </p:cNvPr>
          <p:cNvSpPr>
            <a:spLocks noGrp="1"/>
          </p:cNvSpPr>
          <p:nvPr>
            <p:ph type="subTitle" idx="1"/>
          </p:nvPr>
        </p:nvSpPr>
        <p:spPr/>
        <p:txBody>
          <a:bodyPr/>
          <a:lstStyle/>
          <a:p>
            <a:endParaRPr lang="sv-SE"/>
          </a:p>
        </p:txBody>
      </p:sp>
    </p:spTree>
    <p:extLst>
      <p:ext uri="{BB962C8B-B14F-4D97-AF65-F5344CB8AC3E}">
        <p14:creationId xmlns:p14="http://schemas.microsoft.com/office/powerpoint/2010/main" val="2925798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47ECF6-007B-F0F9-187A-0A1FB114DA2F}"/>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7405C683-C9B4-0840-3869-01BB6A5F22AE}"/>
              </a:ext>
            </a:extLst>
          </p:cNvPr>
          <p:cNvSpPr>
            <a:spLocks noGrp="1"/>
          </p:cNvSpPr>
          <p:nvPr>
            <p:ph type="title"/>
          </p:nvPr>
        </p:nvSpPr>
        <p:spPr>
          <a:xfrm>
            <a:off x="838200" y="365124"/>
            <a:ext cx="10515600" cy="1463675"/>
          </a:xfrm>
        </p:spPr>
        <p:txBody>
          <a:bodyPr>
            <a:noAutofit/>
          </a:bodyPr>
          <a:lstStyle/>
          <a:p>
            <a:r>
              <a:rPr lang="sv-SE" b="1" dirty="0"/>
              <a:t>Förslag om nytt betygssystem utan skarp </a:t>
            </a:r>
            <a:br>
              <a:rPr lang="sv-SE" b="1" dirty="0"/>
            </a:br>
            <a:r>
              <a:rPr lang="sv-SE" b="1" dirty="0"/>
              <a:t>F-gräns</a:t>
            </a:r>
            <a:br>
              <a:rPr lang="sv-SE" dirty="0"/>
            </a:b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9F62DCFB-AC34-8694-56E2-FF3EACA18CC9}"/>
              </a:ext>
            </a:extLst>
          </p:cNvPr>
          <p:cNvSpPr>
            <a:spLocks noGrp="1"/>
          </p:cNvSpPr>
          <p:nvPr>
            <p:ph idx="1"/>
          </p:nvPr>
        </p:nvSpPr>
        <p:spPr>
          <a:xfrm>
            <a:off x="743608" y="1567543"/>
            <a:ext cx="10515600" cy="4925332"/>
          </a:xfrm>
        </p:spPr>
        <p:txBody>
          <a:bodyPr>
            <a:normAutofit fontScale="77500" lnSpcReduction="20000"/>
          </a:bodyPr>
          <a:lstStyle/>
          <a:p>
            <a:pPr marL="0" indent="0">
              <a:buNone/>
            </a:pPr>
            <a:r>
              <a:rPr lang="sv-SE" sz="3300" dirty="0"/>
              <a:t>I en lagrådsremiss föreslår regeringen ett nytt, mer likvärdigt betygssystem och en ny modell för att beräkna elevers meritvärde.</a:t>
            </a:r>
          </a:p>
          <a:p>
            <a:pPr marL="0" indent="0">
              <a:buNone/>
            </a:pPr>
            <a:r>
              <a:rPr lang="sv-SE" sz="3300" dirty="0"/>
              <a:t> </a:t>
            </a:r>
          </a:p>
          <a:p>
            <a:pPr lvl="0"/>
            <a:r>
              <a:rPr lang="sv-SE" sz="3300" dirty="0"/>
              <a:t>Det ska införas en betygsskala med tio betygssteg från 1 till 10, utan skarp gräns för godkänt, i de obligatoriska skolformerna och de frivilliga skolformerna på gymnasial nivå.</a:t>
            </a:r>
          </a:p>
          <a:p>
            <a:pPr lvl="0"/>
            <a:r>
              <a:rPr lang="sv-SE" sz="3300" dirty="0"/>
              <a:t>Ett bedömningssamråd mellan lärare ska ske.</a:t>
            </a:r>
          </a:p>
          <a:p>
            <a:pPr lvl="0"/>
            <a:r>
              <a:rPr lang="sv-SE" sz="3300" dirty="0"/>
              <a:t>En ny modell för att beräkna elevernas meritvärden ska tas fram, där meritvärdet ska bestå dels av den sökandes betygsvärde, dels av resultatet från nationella slutprov.</a:t>
            </a:r>
          </a:p>
          <a:p>
            <a:pPr lvl="0"/>
            <a:r>
              <a:rPr lang="sv-SE" sz="3300" dirty="0"/>
              <a:t>För att vara behörig till ett nationellt program i gymnasieskolan ska det krävas ett meritvärde om lägst 4 från grundskolan eller motsvarande.</a:t>
            </a:r>
          </a:p>
          <a:p>
            <a:pPr marL="0" indent="0">
              <a:buNone/>
            </a:pPr>
            <a:endParaRPr lang="sv-SE" dirty="0"/>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FA80A04A-8AA9-3FE7-4E79-54EDC276A11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CE2EBE92-8BD4-1369-2345-7705CF66682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298686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CFC0D6-3C9B-687C-9033-46543BF100F0}"/>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1567275D-35AA-E8D9-C97C-93C896F2171C}"/>
              </a:ext>
            </a:extLst>
          </p:cNvPr>
          <p:cNvSpPr>
            <a:spLocks noGrp="1"/>
          </p:cNvSpPr>
          <p:nvPr>
            <p:ph type="title"/>
          </p:nvPr>
        </p:nvSpPr>
        <p:spPr>
          <a:xfrm>
            <a:off x="838200" y="365124"/>
            <a:ext cx="10515600" cy="1463675"/>
          </a:xfrm>
        </p:spPr>
        <p:txBody>
          <a:bodyPr>
            <a:noAutofit/>
          </a:bodyPr>
          <a:lstStyle/>
          <a:p>
            <a:r>
              <a:rPr lang="sv-SE" b="1" dirty="0"/>
              <a:t>Förslag om reglerad undervisningstid för lärare</a:t>
            </a:r>
            <a:r>
              <a:rPr lang="sv-SE" dirty="0">
                <a:effectLst/>
              </a:rPr>
              <a:t>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F1C49A5D-E4F5-D033-F84F-860AA04110AC}"/>
              </a:ext>
            </a:extLst>
          </p:cNvPr>
          <p:cNvSpPr>
            <a:spLocks noGrp="1"/>
          </p:cNvSpPr>
          <p:nvPr>
            <p:ph idx="1"/>
          </p:nvPr>
        </p:nvSpPr>
        <p:spPr>
          <a:xfrm>
            <a:off x="743608" y="1852090"/>
            <a:ext cx="10515600" cy="4640785"/>
          </a:xfrm>
        </p:spPr>
        <p:txBody>
          <a:bodyPr>
            <a:normAutofit fontScale="92500" lnSpcReduction="20000"/>
          </a:bodyPr>
          <a:lstStyle/>
          <a:p>
            <a:r>
              <a:rPr lang="sv-SE" dirty="0"/>
              <a:t>I en lagrådsremiss föreslår regeringen att det ska sättas ett tak på hur mycket tid lärare ska undervisa, samt ett golv för hur mycket tid de ska ha för att planera och följa upp sin undervisning.</a:t>
            </a:r>
          </a:p>
          <a:p>
            <a:endParaRPr lang="sv-SE" dirty="0"/>
          </a:p>
          <a:p>
            <a:r>
              <a:rPr lang="sv-SE" dirty="0"/>
              <a:t>Regeringen föreslår också att läraren ska bestämma när och hur information om elevens utveckling ska ges. Utvecklingssamtal ska hållas minst en gång per läsår i stället för en gång per termin.</a:t>
            </a:r>
          </a:p>
          <a:p>
            <a:endParaRPr lang="sv-SE" dirty="0"/>
          </a:p>
          <a:p>
            <a:r>
              <a:rPr lang="sv-SE" dirty="0"/>
              <a:t>Bestämmelserna om de skriftliga individuella utvecklingsplanerna ska göras om och enbart fokusera på kunskapsutveckling. Även dokumentationen vid kränkande behandling ska minskas. </a:t>
            </a:r>
          </a:p>
          <a:p>
            <a:pPr marL="0" indent="0">
              <a:buNone/>
            </a:pPr>
            <a:endParaRPr lang="sv-SE" dirty="0"/>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CF794673-E95E-1DF6-C01A-5AD7B9A7089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FEC9280C-3C91-8732-4E53-45470326153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980237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1B5011-1974-574E-F12F-F2D105083DA4}"/>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B2C167A3-ED83-57CC-A460-2AAFE17D0DB2}"/>
              </a:ext>
            </a:extLst>
          </p:cNvPr>
          <p:cNvSpPr>
            <a:spLocks noGrp="1"/>
          </p:cNvSpPr>
          <p:nvPr>
            <p:ph type="title"/>
          </p:nvPr>
        </p:nvSpPr>
        <p:spPr>
          <a:xfrm>
            <a:off x="838200" y="365124"/>
            <a:ext cx="10515600" cy="1463675"/>
          </a:xfrm>
        </p:spPr>
        <p:txBody>
          <a:bodyPr>
            <a:noAutofit/>
          </a:bodyPr>
          <a:lstStyle/>
          <a:p>
            <a:r>
              <a:rPr lang="sv-SE" b="1" dirty="0"/>
              <a:t>Förslag om nya läroplaner med tydligare kunskapsinriktning</a:t>
            </a:r>
            <a:r>
              <a:rPr lang="sv-SE" dirty="0">
                <a:effectLst/>
              </a:rPr>
              <a:t>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607B3CB4-3A72-D518-5368-3D7603AE2F69}"/>
              </a:ext>
            </a:extLst>
          </p:cNvPr>
          <p:cNvSpPr>
            <a:spLocks noGrp="1"/>
          </p:cNvSpPr>
          <p:nvPr>
            <p:ph idx="1"/>
          </p:nvPr>
        </p:nvSpPr>
        <p:spPr>
          <a:xfrm>
            <a:off x="743608" y="2006930"/>
            <a:ext cx="10515600" cy="4485945"/>
          </a:xfrm>
        </p:spPr>
        <p:txBody>
          <a:bodyPr>
            <a:normAutofit/>
          </a:bodyPr>
          <a:lstStyle/>
          <a:p>
            <a:r>
              <a:rPr lang="sv-SE" dirty="0"/>
              <a:t>I en lagrådsremiss föreslår regeringen att de nya läroplanerna ska vara inriktade på tillförlitliga och mer</a:t>
            </a:r>
            <a:r>
              <a:rPr lang="sv-SE" b="1" dirty="0"/>
              <a:t> </a:t>
            </a:r>
            <a:r>
              <a:rPr lang="sv-SE" dirty="0"/>
              <a:t>beständiga kunskaper.</a:t>
            </a:r>
          </a:p>
          <a:p>
            <a:r>
              <a:rPr lang="sv-SE" dirty="0"/>
              <a:t> Grundläggande kunskaper och färdigheter ska betonas, särskilt i de yngre åldrarna och Lärarna ska ha en tydligt kunskapsförmedlande roll. </a:t>
            </a:r>
          </a:p>
          <a:p>
            <a:pPr marL="0" indent="0">
              <a:buNone/>
            </a:pPr>
            <a:endParaRPr lang="sv-SE" dirty="0"/>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9718B851-F45A-52D9-6437-17D88BE6989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75D2D7CD-48F8-2A98-CD11-6F916616189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306065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F43E7E-0AD2-4CA3-069B-01590AC16F62}"/>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F9457304-6434-A4D6-BE6B-FED1B95F259F}"/>
              </a:ext>
            </a:extLst>
          </p:cNvPr>
          <p:cNvSpPr>
            <a:spLocks noGrp="1"/>
          </p:cNvSpPr>
          <p:nvPr>
            <p:ph type="title"/>
          </p:nvPr>
        </p:nvSpPr>
        <p:spPr>
          <a:xfrm>
            <a:off x="838200" y="365124"/>
            <a:ext cx="10515600" cy="1463675"/>
          </a:xfrm>
        </p:spPr>
        <p:txBody>
          <a:bodyPr>
            <a:noAutofit/>
          </a:bodyPr>
          <a:lstStyle/>
          <a:p>
            <a:r>
              <a:rPr lang="sv-SE" b="1" dirty="0"/>
              <a:t>Nationell yrkesutbildning breddas med nya yrken</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125906F4-58B6-7F20-4132-0485180338E1}"/>
              </a:ext>
            </a:extLst>
          </p:cNvPr>
          <p:cNvSpPr>
            <a:spLocks noGrp="1"/>
          </p:cNvSpPr>
          <p:nvPr>
            <p:ph idx="1"/>
          </p:nvPr>
        </p:nvSpPr>
        <p:spPr>
          <a:xfrm>
            <a:off x="743608" y="2006930"/>
            <a:ext cx="10515600" cy="4485945"/>
          </a:xfrm>
        </p:spPr>
        <p:txBody>
          <a:bodyPr>
            <a:normAutofit/>
          </a:bodyPr>
          <a:lstStyle/>
          <a:p>
            <a:r>
              <a:rPr lang="sv-SE" dirty="0"/>
              <a:t>Den pilotverksamhet som startade 2024 inom Yrkeshögskolan ska utökas med utbildningar till nya yrken som till exempel väktare, tågmekaniker och låssmed. </a:t>
            </a:r>
          </a:p>
          <a:p>
            <a:r>
              <a:rPr lang="sv-SE" dirty="0"/>
              <a:t>Utbildningarna utformas enligt yrkeshögskolans modell och ska leda till jobb inom branscher där det finns efterfrågan.</a:t>
            </a:r>
          </a:p>
          <a:p>
            <a:pPr marL="0" indent="0">
              <a:buNone/>
            </a:pPr>
            <a:r>
              <a:rPr lang="sv-SE" dirty="0"/>
              <a:t> </a:t>
            </a:r>
          </a:p>
          <a:p>
            <a:pPr marL="0" indent="0">
              <a:buNone/>
            </a:pPr>
            <a:endParaRPr lang="sv-SE" dirty="0"/>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DFD2FE8E-F7A7-3042-B51F-67B12D2B3BC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959AED5B-BC47-0458-AA3A-CB24AFA2F06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198433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3120C6-CBBD-415C-440A-CAC2508B1F43}"/>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B5729A66-41D7-22AB-643B-646914737BCB}"/>
              </a:ext>
            </a:extLst>
          </p:cNvPr>
          <p:cNvSpPr>
            <a:spLocks noGrp="1"/>
          </p:cNvSpPr>
          <p:nvPr>
            <p:ph type="title"/>
          </p:nvPr>
        </p:nvSpPr>
        <p:spPr>
          <a:xfrm>
            <a:off x="838200" y="365124"/>
            <a:ext cx="10515600" cy="1463675"/>
          </a:xfrm>
        </p:spPr>
        <p:txBody>
          <a:bodyPr>
            <a:noAutofit/>
          </a:bodyPr>
          <a:lstStyle/>
          <a:p>
            <a:r>
              <a:rPr lang="sv-SE" b="1" dirty="0"/>
              <a:t>Uppdraget att införa ett medborgarskapsprov i svenska får utökad tid</a:t>
            </a:r>
            <a:r>
              <a:rPr lang="sv-SE" dirty="0">
                <a:effectLst/>
              </a:rPr>
              <a:t>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3FEEDBBB-8262-1C1C-8F6F-AB0E731D28B4}"/>
              </a:ext>
            </a:extLst>
          </p:cNvPr>
          <p:cNvSpPr>
            <a:spLocks noGrp="1"/>
          </p:cNvSpPr>
          <p:nvPr>
            <p:ph idx="1"/>
          </p:nvPr>
        </p:nvSpPr>
        <p:spPr>
          <a:xfrm>
            <a:off x="743608" y="2280062"/>
            <a:ext cx="10515600" cy="4212813"/>
          </a:xfrm>
        </p:spPr>
        <p:txBody>
          <a:bodyPr>
            <a:normAutofit/>
          </a:bodyPr>
          <a:lstStyle/>
          <a:p>
            <a:r>
              <a:rPr lang="sv-SE" dirty="0"/>
              <a:t>Förra året fick Universitets- och högskolerådet (UHR) i uppdrag att genomföra en förstudie om ett medborgarskapsprov i svenska och samhällskunskap. Göteborgs universitet och Stockholms universitet fick i uppdrag att bistå UHR i arbetet. </a:t>
            </a:r>
          </a:p>
          <a:p>
            <a:r>
              <a:rPr lang="sv-SE" dirty="0"/>
              <a:t>Provet i läs- och hörförståelse i svenska ska genomföras senast den 1 oktober 2027, vilket innebär att Stockholms universitet får längre tid på sig att fullfölja uppdraget att bistå i framtagandet av provet.</a:t>
            </a:r>
            <a:r>
              <a:rPr lang="sv-SE" dirty="0">
                <a:effectLst/>
              </a:rPr>
              <a:t> </a:t>
            </a:r>
            <a:endParaRPr lang="sv-SE" dirty="0"/>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A2761695-AC2E-BE7F-9151-1FE0B94D9A7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EEA0B18B-1243-1EB0-2AB5-A2AC8F66119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390384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BE5E8D-7E7C-50E2-3996-492A491E1E4F}"/>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03110D86-5213-F01D-F8FB-DE9BC83F0633}"/>
              </a:ext>
            </a:extLst>
          </p:cNvPr>
          <p:cNvSpPr>
            <a:spLocks noGrp="1"/>
          </p:cNvSpPr>
          <p:nvPr>
            <p:ph type="title"/>
          </p:nvPr>
        </p:nvSpPr>
        <p:spPr>
          <a:xfrm>
            <a:off x="838200" y="365124"/>
            <a:ext cx="10515600" cy="1463675"/>
          </a:xfrm>
        </p:spPr>
        <p:txBody>
          <a:bodyPr>
            <a:noAutofit/>
          </a:bodyPr>
          <a:lstStyle/>
          <a:p>
            <a:r>
              <a:rPr lang="sv-SE" b="1" dirty="0"/>
              <a:t>Bättre förutsättningar för yrkesutbildningar</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A0A568D6-6DC3-3F24-7487-D5DEEF56CDEF}"/>
              </a:ext>
            </a:extLst>
          </p:cNvPr>
          <p:cNvSpPr>
            <a:spLocks noGrp="1"/>
          </p:cNvSpPr>
          <p:nvPr>
            <p:ph idx="1"/>
          </p:nvPr>
        </p:nvSpPr>
        <p:spPr>
          <a:xfrm>
            <a:off x="743608" y="1472540"/>
            <a:ext cx="10515600" cy="5020335"/>
          </a:xfrm>
        </p:spPr>
        <p:txBody>
          <a:bodyPr>
            <a:normAutofit fontScale="85000" lnSpcReduction="20000"/>
          </a:bodyPr>
          <a:lstStyle/>
          <a:p>
            <a:r>
              <a:rPr lang="sv-SE" dirty="0"/>
              <a:t>I en lagrådsremiss föreslår regeringen att yrkesprov ska införas på alla yrkesprogram i gymnasieskolan samt i anpassade gymnasieskolan och kommunal vuxenutbildning (</a:t>
            </a:r>
            <a:r>
              <a:rPr lang="sv-SE" dirty="0" err="1"/>
              <a:t>komvux</a:t>
            </a:r>
            <a:r>
              <a:rPr lang="sv-SE" dirty="0"/>
              <a:t>). Yrkesproven bör tas fram i samverkan med berörda branscher. </a:t>
            </a:r>
          </a:p>
          <a:p>
            <a:r>
              <a:rPr lang="sv-SE" dirty="0"/>
              <a:t>För att fler yrkesutbildningar ska kunna genomföras föreslår regeringen att det ska bli möjligt att överlämna uppgifter som avser undervisning i yrkesinriktade ämnen i dessa skolformer på entreprenad även till en offentlig huvudman inom skolväsendet. Det ska även bli möjligt att överlämna yrkesprov och gymnasiearbete inom en yrkesutbildning i gymnasieskolan samt yrkesprov och gymnasiearbete i anpassad gymnasieskola på entreprenad.</a:t>
            </a:r>
          </a:p>
          <a:p>
            <a:r>
              <a:rPr lang="sv-SE" dirty="0"/>
              <a:t>Förslagen om utökade möjligheter att lämna över utbildning på entreprenad och rätten att fullfölja utbildning på individuella program i anpassade gymnasieskolan föreslås träda i kraft den 1 juli 2026. Förslagen om yrkesprov föreslås träda i kraft den 2 juli 2028.</a:t>
            </a:r>
          </a:p>
          <a:p>
            <a:pPr marL="0" indent="0">
              <a:buNone/>
            </a:pPr>
            <a:endParaRPr lang="sv-SE" dirty="0"/>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673017E5-3932-910A-CA1C-81C57B92FE8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B1706094-E3CE-D9DC-FFCF-D11F88453DF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202897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C5A7C3-1BFA-DDBF-BF99-FD320410D5FA}"/>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714E9934-FEE5-3310-BF4D-6CBCDA469AB0}"/>
              </a:ext>
            </a:extLst>
          </p:cNvPr>
          <p:cNvSpPr>
            <a:spLocks noGrp="1"/>
          </p:cNvSpPr>
          <p:nvPr>
            <p:ph type="title"/>
          </p:nvPr>
        </p:nvSpPr>
        <p:spPr>
          <a:xfrm>
            <a:off x="838200" y="365124"/>
            <a:ext cx="10515600" cy="1463675"/>
          </a:xfrm>
        </p:spPr>
        <p:txBody>
          <a:bodyPr>
            <a:noAutofit/>
          </a:bodyPr>
          <a:lstStyle/>
          <a:p>
            <a:r>
              <a:rPr lang="sv-SE" b="1" dirty="0"/>
              <a:t>Stora skillnader i undervisning av digital kompetens</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3F98C6CD-C222-6330-DF79-C01819DA0CFF}"/>
              </a:ext>
            </a:extLst>
          </p:cNvPr>
          <p:cNvSpPr>
            <a:spLocks noGrp="1"/>
          </p:cNvSpPr>
          <p:nvPr>
            <p:ph idx="1"/>
          </p:nvPr>
        </p:nvSpPr>
        <p:spPr>
          <a:xfrm>
            <a:off x="743608" y="1852090"/>
            <a:ext cx="10515600" cy="4640785"/>
          </a:xfrm>
        </p:spPr>
        <p:txBody>
          <a:bodyPr>
            <a:normAutofit fontScale="77500" lnSpcReduction="20000"/>
          </a:bodyPr>
          <a:lstStyle/>
          <a:p>
            <a:r>
              <a:rPr lang="sv-SE" sz="3100" dirty="0"/>
              <a:t>En rapport från Skolverket om svenska lärares användning av digitala verktyg i undervisningen visar att det finns stora skillnader i undervisningen av digital kompetens både inom och mellan ämnen i årskurs 8. </a:t>
            </a:r>
          </a:p>
          <a:p>
            <a:r>
              <a:rPr lang="sv-SE" sz="3100" dirty="0"/>
              <a:t>Rapporten visar också att det är få lärare som har deltagit i kompetensutveckling inom området.</a:t>
            </a:r>
          </a:p>
          <a:p>
            <a:r>
              <a:rPr lang="sv-SE" sz="3100" dirty="0"/>
              <a:t>”Studien visar på hur viktigt skolans ledarskap är för att digitala verktyg används på ett ändamålsenligt sätt i undervisningen. Lärare som arbetar på skolor med en effektiv plan för användning av digitala verktyg i undervisningen upplever i lägre grad negativa aspekter så som distraktion och försämrad koncentrationsförmåga hos eleverna. Vidare visar studien att skolans ledarskap och ett systematiskt arbetssätt kan minska de negativa sidorna av användning av digitala verktyg i undervisningen. Samtidigt uppger fyra av tio lärare att det inte finns någon plan på deras skola.”</a:t>
            </a:r>
          </a:p>
          <a:p>
            <a:pPr marL="0" indent="0">
              <a:buNone/>
            </a:pPr>
            <a:endParaRPr lang="sv-SE" dirty="0"/>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CD1530CC-5A6C-DD39-6B7C-94365FD4824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8A46059F-25FB-8742-D4BF-A82C001761B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934422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500A02-AD1F-7F67-1FBC-9F992858674B}"/>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466D433B-C7CA-B188-6D9F-E0C42D4B0AFF}"/>
              </a:ext>
            </a:extLst>
          </p:cNvPr>
          <p:cNvSpPr>
            <a:spLocks noGrp="1"/>
          </p:cNvSpPr>
          <p:nvPr>
            <p:ph type="title"/>
          </p:nvPr>
        </p:nvSpPr>
        <p:spPr>
          <a:xfrm>
            <a:off x="838200" y="365124"/>
            <a:ext cx="10515600" cy="1463675"/>
          </a:xfrm>
        </p:spPr>
        <p:txBody>
          <a:bodyPr>
            <a:noAutofit/>
          </a:bodyPr>
          <a:lstStyle/>
          <a:p>
            <a:r>
              <a:rPr lang="sv-SE" b="1" dirty="0"/>
              <a:t>Nya kurser för lärare</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515720C6-8E3D-002E-25F4-7B213F08AE17}"/>
              </a:ext>
            </a:extLst>
          </p:cNvPr>
          <p:cNvSpPr>
            <a:spLocks noGrp="1"/>
          </p:cNvSpPr>
          <p:nvPr>
            <p:ph idx="1"/>
          </p:nvPr>
        </p:nvSpPr>
        <p:spPr>
          <a:xfrm>
            <a:off x="743608" y="1828799"/>
            <a:ext cx="10515600" cy="4664076"/>
          </a:xfrm>
        </p:spPr>
        <p:txBody>
          <a:bodyPr>
            <a:normAutofit fontScale="85000" lnSpcReduction="20000"/>
          </a:bodyPr>
          <a:lstStyle/>
          <a:p>
            <a:r>
              <a:rPr lang="sv-SE" dirty="0"/>
              <a:t>Till hösten utökas utbudet av kurser som universitet och högskolor ger på uppdrag av Skolverket. Dessa kurser är utformade för förskollärare och lärare, ingår i professionsprogrammet och kan sökas mellan den 16 mars och 15 april.</a:t>
            </a:r>
          </a:p>
          <a:p>
            <a:pPr marL="0" indent="0">
              <a:buNone/>
            </a:pPr>
            <a:r>
              <a:rPr lang="sv-SE" dirty="0"/>
              <a:t> </a:t>
            </a:r>
          </a:p>
          <a:p>
            <a:r>
              <a:rPr lang="sv-SE" dirty="0"/>
              <a:t>Bland nyheterna finns kursen Undervisningsskicklighet i teori och praktik, som är specifikt framtagen för att ingå i professionsprogrammet. Den omfattar 7,5 högskolepoäng och ges på avancerad nivå.</a:t>
            </a:r>
          </a:p>
          <a:p>
            <a:r>
              <a:rPr lang="sv-SE" dirty="0"/>
              <a:t>Andra nyheter är kurser på avancerad nivå i språk-, läs-, skriv- och matematikdidaktisk fördjupning utifrån första- och andraspråksperspektiv, en kurs i att leda kollegialt systematiskt utvecklingsarbete och en kurs i samiska för förskollärare.</a:t>
            </a:r>
          </a:p>
          <a:p>
            <a:pPr marL="0" indent="0">
              <a:buNone/>
            </a:pPr>
            <a:endParaRPr lang="sv-SE" dirty="0"/>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47B32119-519A-A2B0-96F2-E0C428F9923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DFFA774B-D54F-F12C-81FC-EB3A9C50AC8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42376421"/>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17</TotalTime>
  <Words>1028</Words>
  <Application>Microsoft Macintosh PowerPoint</Application>
  <PresentationFormat>Bredbild</PresentationFormat>
  <Paragraphs>190</Paragraphs>
  <Slides>14</Slides>
  <Notes>12</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14</vt:i4>
      </vt:variant>
    </vt:vector>
  </HeadingPairs>
  <TitlesOfParts>
    <vt:vector size="20" baseType="lpstr">
      <vt:lpstr>Aptos</vt:lpstr>
      <vt:lpstr>Aptos Display</vt:lpstr>
      <vt:lpstr>Arial</vt:lpstr>
      <vt:lpstr>Calibri</vt:lpstr>
      <vt:lpstr>Times New Roman</vt:lpstr>
      <vt:lpstr>Office-tema</vt:lpstr>
      <vt:lpstr>Nyheter februari 2026 </vt:lpstr>
      <vt:lpstr>Förslag om nytt betygssystem utan skarp  F-gräns </vt:lpstr>
      <vt:lpstr>Förslag om reglerad undervisningstid för lärare </vt:lpstr>
      <vt:lpstr>Förslag om nya läroplaner med tydligare kunskapsinriktning </vt:lpstr>
      <vt:lpstr>Nationell yrkesutbildning breddas med nya yrken</vt:lpstr>
      <vt:lpstr>Uppdraget att införa ett medborgarskapsprov i svenska får utökad tid </vt:lpstr>
      <vt:lpstr>Bättre förutsättningar för yrkesutbildningar</vt:lpstr>
      <vt:lpstr>Stora skillnader i undervisning av digital kompetens</vt:lpstr>
      <vt:lpstr>Nya kurser för lärare</vt:lpstr>
      <vt:lpstr>Rapport om skillnader inom förskolan </vt:lpstr>
      <vt:lpstr>Problem med sekretess i fristående skolor </vt:lpstr>
      <vt:lpstr>F</vt:lpstr>
      <vt:lpstr>F</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Sten Svensson</dc:creator>
  <cp:lastModifiedBy>Sten Svensson</cp:lastModifiedBy>
  <cp:revision>8</cp:revision>
  <dcterms:created xsi:type="dcterms:W3CDTF">2026-02-26T09:08:38Z</dcterms:created>
  <dcterms:modified xsi:type="dcterms:W3CDTF">2026-02-27T11:57:51Z</dcterms:modified>
</cp:coreProperties>
</file>