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8" r:id="rId2"/>
    <p:sldId id="520" r:id="rId3"/>
    <p:sldId id="521" r:id="rId4"/>
    <p:sldId id="522" r:id="rId5"/>
    <p:sldId id="523" r:id="rId6"/>
    <p:sldId id="524" r:id="rId7"/>
    <p:sldId id="525" r:id="rId8"/>
    <p:sldId id="526" r:id="rId9"/>
    <p:sldId id="527" r:id="rId10"/>
    <p:sldId id="528" r:id="rId11"/>
    <p:sldId id="529" r:id="rId12"/>
    <p:sldId id="530" r:id="rId13"/>
    <p:sldId id="531" r:id="rId14"/>
    <p:sldId id="532" r:id="rId15"/>
    <p:sldId id="533" r:id="rId16"/>
    <p:sldId id="534" r:id="rId17"/>
    <p:sldId id="535" r:id="rId18"/>
    <p:sldId id="536" r:id="rId19"/>
    <p:sldId id="537" r:id="rId20"/>
    <p:sldId id="256" r:id="rId2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p:cViewPr varScale="1">
        <p:scale>
          <a:sx n="120" d="100"/>
          <a:sy n="120" d="100"/>
        </p:scale>
        <p:origin x="80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E66F37-EC37-1446-A035-B262597F59E1}" type="datetimeFigureOut">
              <a:rPr lang="sv-SE" smtClean="0"/>
              <a:t>2026-04-30</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8409B6-4828-9E4B-9A95-929D22CCA232}" type="slidenum">
              <a:rPr lang="sv-SE" smtClean="0"/>
              <a:t>‹#›</a:t>
            </a:fld>
            <a:endParaRPr lang="sv-SE"/>
          </a:p>
        </p:txBody>
      </p:sp>
    </p:spTree>
    <p:extLst>
      <p:ext uri="{BB962C8B-B14F-4D97-AF65-F5344CB8AC3E}">
        <p14:creationId xmlns:p14="http://schemas.microsoft.com/office/powerpoint/2010/main" val="614874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21C65B-5DB2-638F-CF2C-65C8C1FC7D92}"/>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900C828E-D65D-2757-0400-B9887D1811FB}"/>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EEFC3812-32F5-DB1D-1950-2A1A33FCF419}"/>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65BE919A-678B-D7A5-49FD-E7B126E1C9E4}"/>
              </a:ext>
            </a:extLst>
          </p:cNvPr>
          <p:cNvSpPr>
            <a:spLocks noGrp="1"/>
          </p:cNvSpPr>
          <p:nvPr>
            <p:ph type="sldNum" sz="quarter" idx="5"/>
          </p:nvPr>
        </p:nvSpPr>
        <p:spPr/>
        <p:txBody>
          <a:bodyPr/>
          <a:lstStyle/>
          <a:p>
            <a:fld id="{453DAAC2-4469-2C4A-8C93-745793D30FB6}" type="slidenum">
              <a:rPr lang="sv-SE" smtClean="0"/>
              <a:t>2</a:t>
            </a:fld>
            <a:endParaRPr lang="sv-SE"/>
          </a:p>
        </p:txBody>
      </p:sp>
    </p:spTree>
    <p:extLst>
      <p:ext uri="{BB962C8B-B14F-4D97-AF65-F5344CB8AC3E}">
        <p14:creationId xmlns:p14="http://schemas.microsoft.com/office/powerpoint/2010/main" val="712854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7ECA4D-D78A-0687-91E2-F71F2BE4720D}"/>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C558459-4437-A510-E572-D9C1A1829122}"/>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AC78D5A3-602B-5D50-A8C0-3F1CA6A376E6}"/>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C86284C8-3C8F-05B9-F397-A47E781DC6A2}"/>
              </a:ext>
            </a:extLst>
          </p:cNvPr>
          <p:cNvSpPr>
            <a:spLocks noGrp="1"/>
          </p:cNvSpPr>
          <p:nvPr>
            <p:ph type="sldNum" sz="quarter" idx="5"/>
          </p:nvPr>
        </p:nvSpPr>
        <p:spPr/>
        <p:txBody>
          <a:bodyPr/>
          <a:lstStyle/>
          <a:p>
            <a:fld id="{453DAAC2-4469-2C4A-8C93-745793D30FB6}" type="slidenum">
              <a:rPr lang="sv-SE" smtClean="0"/>
              <a:t>11</a:t>
            </a:fld>
            <a:endParaRPr lang="sv-SE"/>
          </a:p>
        </p:txBody>
      </p:sp>
    </p:spTree>
    <p:extLst>
      <p:ext uri="{BB962C8B-B14F-4D97-AF65-F5344CB8AC3E}">
        <p14:creationId xmlns:p14="http://schemas.microsoft.com/office/powerpoint/2010/main" val="37600093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A18949-2E7D-711E-5648-D8B37521BC45}"/>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68096686-F99D-7BF2-5247-BCBFCFB228B9}"/>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10DB8C75-8961-84A1-0729-8A5D90EDAEEE}"/>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E493A760-84D0-4291-C567-25D0B5889426}"/>
              </a:ext>
            </a:extLst>
          </p:cNvPr>
          <p:cNvSpPr>
            <a:spLocks noGrp="1"/>
          </p:cNvSpPr>
          <p:nvPr>
            <p:ph type="sldNum" sz="quarter" idx="5"/>
          </p:nvPr>
        </p:nvSpPr>
        <p:spPr/>
        <p:txBody>
          <a:bodyPr/>
          <a:lstStyle/>
          <a:p>
            <a:fld id="{453DAAC2-4469-2C4A-8C93-745793D30FB6}" type="slidenum">
              <a:rPr lang="sv-SE" smtClean="0"/>
              <a:t>12</a:t>
            </a:fld>
            <a:endParaRPr lang="sv-SE"/>
          </a:p>
        </p:txBody>
      </p:sp>
    </p:spTree>
    <p:extLst>
      <p:ext uri="{BB962C8B-B14F-4D97-AF65-F5344CB8AC3E}">
        <p14:creationId xmlns:p14="http://schemas.microsoft.com/office/powerpoint/2010/main" val="27115795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3B923D-5ADF-BCF1-8E59-FA9EB79A7EED}"/>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3368A312-2B12-E902-11D9-5725483418D8}"/>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E03EAA38-1F10-EC52-0530-5586604DECFE}"/>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CAA8FBCA-EDE6-040A-EB15-5E2188BC90C8}"/>
              </a:ext>
            </a:extLst>
          </p:cNvPr>
          <p:cNvSpPr>
            <a:spLocks noGrp="1"/>
          </p:cNvSpPr>
          <p:nvPr>
            <p:ph type="sldNum" sz="quarter" idx="5"/>
          </p:nvPr>
        </p:nvSpPr>
        <p:spPr/>
        <p:txBody>
          <a:bodyPr/>
          <a:lstStyle/>
          <a:p>
            <a:fld id="{453DAAC2-4469-2C4A-8C93-745793D30FB6}" type="slidenum">
              <a:rPr lang="sv-SE" smtClean="0"/>
              <a:t>13</a:t>
            </a:fld>
            <a:endParaRPr lang="sv-SE"/>
          </a:p>
        </p:txBody>
      </p:sp>
    </p:spTree>
    <p:extLst>
      <p:ext uri="{BB962C8B-B14F-4D97-AF65-F5344CB8AC3E}">
        <p14:creationId xmlns:p14="http://schemas.microsoft.com/office/powerpoint/2010/main" val="16342828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CEEBD-30C8-07DA-5750-9CA2C9AC492C}"/>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73F9BD1-DCAB-6292-18B4-65EB9DBF8ABA}"/>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B04E2BBF-3C03-A343-065C-F08AE66684C9}"/>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10553591-AD3B-BBE6-1206-A2AE3E4AA3CC}"/>
              </a:ext>
            </a:extLst>
          </p:cNvPr>
          <p:cNvSpPr>
            <a:spLocks noGrp="1"/>
          </p:cNvSpPr>
          <p:nvPr>
            <p:ph type="sldNum" sz="quarter" idx="5"/>
          </p:nvPr>
        </p:nvSpPr>
        <p:spPr/>
        <p:txBody>
          <a:bodyPr/>
          <a:lstStyle/>
          <a:p>
            <a:fld id="{453DAAC2-4469-2C4A-8C93-745793D30FB6}" type="slidenum">
              <a:rPr lang="sv-SE" smtClean="0"/>
              <a:t>14</a:t>
            </a:fld>
            <a:endParaRPr lang="sv-SE"/>
          </a:p>
        </p:txBody>
      </p:sp>
    </p:spTree>
    <p:extLst>
      <p:ext uri="{BB962C8B-B14F-4D97-AF65-F5344CB8AC3E}">
        <p14:creationId xmlns:p14="http://schemas.microsoft.com/office/powerpoint/2010/main" val="18453378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F7DFA4-DC4C-C595-E417-A0A6F68540F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4B96CC68-AE0F-B6CB-A2A0-5901FA42816E}"/>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0BC67971-0B33-8DF4-2C2E-689A4E8B4675}"/>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272992D6-D75E-D692-19FF-17AB3C1315AE}"/>
              </a:ext>
            </a:extLst>
          </p:cNvPr>
          <p:cNvSpPr>
            <a:spLocks noGrp="1"/>
          </p:cNvSpPr>
          <p:nvPr>
            <p:ph type="sldNum" sz="quarter" idx="5"/>
          </p:nvPr>
        </p:nvSpPr>
        <p:spPr/>
        <p:txBody>
          <a:bodyPr/>
          <a:lstStyle/>
          <a:p>
            <a:fld id="{453DAAC2-4469-2C4A-8C93-745793D30FB6}" type="slidenum">
              <a:rPr lang="sv-SE" smtClean="0"/>
              <a:t>15</a:t>
            </a:fld>
            <a:endParaRPr lang="sv-SE"/>
          </a:p>
        </p:txBody>
      </p:sp>
    </p:spTree>
    <p:extLst>
      <p:ext uri="{BB962C8B-B14F-4D97-AF65-F5344CB8AC3E}">
        <p14:creationId xmlns:p14="http://schemas.microsoft.com/office/powerpoint/2010/main" val="16470781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D23CAE-CDE7-66E7-9601-F7930BF741AB}"/>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FAB251D6-13CC-ACB9-BBB7-B1D1B3F89AED}"/>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3B3B7E2A-2F87-91C9-66E0-B81E73B9E8B4}"/>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0A22CBC2-D6F6-7965-56F9-DA7F46A54976}"/>
              </a:ext>
            </a:extLst>
          </p:cNvPr>
          <p:cNvSpPr>
            <a:spLocks noGrp="1"/>
          </p:cNvSpPr>
          <p:nvPr>
            <p:ph type="sldNum" sz="quarter" idx="5"/>
          </p:nvPr>
        </p:nvSpPr>
        <p:spPr/>
        <p:txBody>
          <a:bodyPr/>
          <a:lstStyle/>
          <a:p>
            <a:fld id="{453DAAC2-4469-2C4A-8C93-745793D30FB6}" type="slidenum">
              <a:rPr lang="sv-SE" smtClean="0"/>
              <a:t>16</a:t>
            </a:fld>
            <a:endParaRPr lang="sv-SE"/>
          </a:p>
        </p:txBody>
      </p:sp>
    </p:spTree>
    <p:extLst>
      <p:ext uri="{BB962C8B-B14F-4D97-AF65-F5344CB8AC3E}">
        <p14:creationId xmlns:p14="http://schemas.microsoft.com/office/powerpoint/2010/main" val="31760138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33AAF4-C2A1-6F7D-9F89-1D6640883156}"/>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8EDCE849-C7C6-FF78-DEA6-E3EECC7E0B9C}"/>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3F78F186-5C13-811E-C99A-3B2C1392E1E5}"/>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C187B4C3-4902-81A4-CA24-958E4DF323AA}"/>
              </a:ext>
            </a:extLst>
          </p:cNvPr>
          <p:cNvSpPr>
            <a:spLocks noGrp="1"/>
          </p:cNvSpPr>
          <p:nvPr>
            <p:ph type="sldNum" sz="quarter" idx="5"/>
          </p:nvPr>
        </p:nvSpPr>
        <p:spPr/>
        <p:txBody>
          <a:bodyPr/>
          <a:lstStyle/>
          <a:p>
            <a:fld id="{453DAAC2-4469-2C4A-8C93-745793D30FB6}" type="slidenum">
              <a:rPr lang="sv-SE" smtClean="0"/>
              <a:t>17</a:t>
            </a:fld>
            <a:endParaRPr lang="sv-SE"/>
          </a:p>
        </p:txBody>
      </p:sp>
    </p:spTree>
    <p:extLst>
      <p:ext uri="{BB962C8B-B14F-4D97-AF65-F5344CB8AC3E}">
        <p14:creationId xmlns:p14="http://schemas.microsoft.com/office/powerpoint/2010/main" val="42527123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A4089A-C688-8999-ECE2-109AE4E568F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22A1049C-61FF-8561-D480-D55191F10A7F}"/>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90E84F95-7D62-60BD-63BD-42297D97C896}"/>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4076D711-4DEB-A0BF-8B5E-8B423637EA5C}"/>
              </a:ext>
            </a:extLst>
          </p:cNvPr>
          <p:cNvSpPr>
            <a:spLocks noGrp="1"/>
          </p:cNvSpPr>
          <p:nvPr>
            <p:ph type="sldNum" sz="quarter" idx="5"/>
          </p:nvPr>
        </p:nvSpPr>
        <p:spPr/>
        <p:txBody>
          <a:bodyPr/>
          <a:lstStyle/>
          <a:p>
            <a:fld id="{453DAAC2-4469-2C4A-8C93-745793D30FB6}" type="slidenum">
              <a:rPr lang="sv-SE" smtClean="0"/>
              <a:t>18</a:t>
            </a:fld>
            <a:endParaRPr lang="sv-SE"/>
          </a:p>
        </p:txBody>
      </p:sp>
    </p:spTree>
    <p:extLst>
      <p:ext uri="{BB962C8B-B14F-4D97-AF65-F5344CB8AC3E}">
        <p14:creationId xmlns:p14="http://schemas.microsoft.com/office/powerpoint/2010/main" val="19881258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08FB3-77EF-CAA7-F796-1DCF86ECF101}"/>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2C01B5F6-6E07-8D62-D58C-0240DCAD9739}"/>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B76A787B-8D4F-767B-A2CE-5BECF9460640}"/>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65F8EE6F-207C-B1C0-1225-0024C39E8612}"/>
              </a:ext>
            </a:extLst>
          </p:cNvPr>
          <p:cNvSpPr>
            <a:spLocks noGrp="1"/>
          </p:cNvSpPr>
          <p:nvPr>
            <p:ph type="sldNum" sz="quarter" idx="5"/>
          </p:nvPr>
        </p:nvSpPr>
        <p:spPr/>
        <p:txBody>
          <a:bodyPr/>
          <a:lstStyle/>
          <a:p>
            <a:fld id="{453DAAC2-4469-2C4A-8C93-745793D30FB6}" type="slidenum">
              <a:rPr lang="sv-SE" smtClean="0"/>
              <a:t>19</a:t>
            </a:fld>
            <a:endParaRPr lang="sv-SE"/>
          </a:p>
        </p:txBody>
      </p:sp>
    </p:spTree>
    <p:extLst>
      <p:ext uri="{BB962C8B-B14F-4D97-AF65-F5344CB8AC3E}">
        <p14:creationId xmlns:p14="http://schemas.microsoft.com/office/powerpoint/2010/main" val="6136863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2232B8-8680-51C4-457D-C38BD0EB342B}"/>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167CC42B-C9C5-FAB3-3674-151FEAFF64AB}"/>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C936AC1F-8733-6601-DDC4-974C70341EE0}"/>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FB4D0BF1-1A54-19C0-13DE-C03658905B5F}"/>
              </a:ext>
            </a:extLst>
          </p:cNvPr>
          <p:cNvSpPr>
            <a:spLocks noGrp="1"/>
          </p:cNvSpPr>
          <p:nvPr>
            <p:ph type="sldNum" sz="quarter" idx="5"/>
          </p:nvPr>
        </p:nvSpPr>
        <p:spPr/>
        <p:txBody>
          <a:bodyPr/>
          <a:lstStyle/>
          <a:p>
            <a:fld id="{453DAAC2-4469-2C4A-8C93-745793D30FB6}" type="slidenum">
              <a:rPr lang="sv-SE" smtClean="0"/>
              <a:t>3</a:t>
            </a:fld>
            <a:endParaRPr lang="sv-SE"/>
          </a:p>
        </p:txBody>
      </p:sp>
    </p:spTree>
    <p:extLst>
      <p:ext uri="{BB962C8B-B14F-4D97-AF65-F5344CB8AC3E}">
        <p14:creationId xmlns:p14="http://schemas.microsoft.com/office/powerpoint/2010/main" val="41675227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95670E-10C2-DB81-1069-0F02886303C0}"/>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430C9B6E-09F7-3EEB-59EB-9BF82656C732}"/>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511CB671-5063-1499-F821-5B327B7A4CFB}"/>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769489EC-BC6E-3237-CDFA-6FF75912C753}"/>
              </a:ext>
            </a:extLst>
          </p:cNvPr>
          <p:cNvSpPr>
            <a:spLocks noGrp="1"/>
          </p:cNvSpPr>
          <p:nvPr>
            <p:ph type="sldNum" sz="quarter" idx="5"/>
          </p:nvPr>
        </p:nvSpPr>
        <p:spPr/>
        <p:txBody>
          <a:bodyPr/>
          <a:lstStyle/>
          <a:p>
            <a:fld id="{453DAAC2-4469-2C4A-8C93-745793D30FB6}" type="slidenum">
              <a:rPr lang="sv-SE" smtClean="0"/>
              <a:t>4</a:t>
            </a:fld>
            <a:endParaRPr lang="sv-SE"/>
          </a:p>
        </p:txBody>
      </p:sp>
    </p:spTree>
    <p:extLst>
      <p:ext uri="{BB962C8B-B14F-4D97-AF65-F5344CB8AC3E}">
        <p14:creationId xmlns:p14="http://schemas.microsoft.com/office/powerpoint/2010/main" val="212764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B4C5C9-15F8-B05A-70B3-36DA800E791E}"/>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DA933FAF-FFB9-418C-1E12-F4949DC26742}"/>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FEE2C93F-114E-6393-D48E-F15FA25277C1}"/>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F77CAA9A-A522-7D24-796F-2462F01E70DF}"/>
              </a:ext>
            </a:extLst>
          </p:cNvPr>
          <p:cNvSpPr>
            <a:spLocks noGrp="1"/>
          </p:cNvSpPr>
          <p:nvPr>
            <p:ph type="sldNum" sz="quarter" idx="5"/>
          </p:nvPr>
        </p:nvSpPr>
        <p:spPr/>
        <p:txBody>
          <a:bodyPr/>
          <a:lstStyle/>
          <a:p>
            <a:fld id="{453DAAC2-4469-2C4A-8C93-745793D30FB6}" type="slidenum">
              <a:rPr lang="sv-SE" smtClean="0"/>
              <a:t>5</a:t>
            </a:fld>
            <a:endParaRPr lang="sv-SE"/>
          </a:p>
        </p:txBody>
      </p:sp>
    </p:spTree>
    <p:extLst>
      <p:ext uri="{BB962C8B-B14F-4D97-AF65-F5344CB8AC3E}">
        <p14:creationId xmlns:p14="http://schemas.microsoft.com/office/powerpoint/2010/main" val="40969393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A4B47B-E2CE-65B6-208E-D9477F704C84}"/>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464B482A-A9FE-4A7F-88AA-39C31AA69A2F}"/>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87F923DE-0DB4-0FF8-3967-7FC90DF44F90}"/>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472189D3-1E94-9110-3ADF-735B67DCF3EE}"/>
              </a:ext>
            </a:extLst>
          </p:cNvPr>
          <p:cNvSpPr>
            <a:spLocks noGrp="1"/>
          </p:cNvSpPr>
          <p:nvPr>
            <p:ph type="sldNum" sz="quarter" idx="5"/>
          </p:nvPr>
        </p:nvSpPr>
        <p:spPr/>
        <p:txBody>
          <a:bodyPr/>
          <a:lstStyle/>
          <a:p>
            <a:fld id="{453DAAC2-4469-2C4A-8C93-745793D30FB6}" type="slidenum">
              <a:rPr lang="sv-SE" smtClean="0"/>
              <a:t>6</a:t>
            </a:fld>
            <a:endParaRPr lang="sv-SE"/>
          </a:p>
        </p:txBody>
      </p:sp>
    </p:spTree>
    <p:extLst>
      <p:ext uri="{BB962C8B-B14F-4D97-AF65-F5344CB8AC3E}">
        <p14:creationId xmlns:p14="http://schemas.microsoft.com/office/powerpoint/2010/main" val="23613091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258837-79E8-23D5-AE8F-6800BD54C00B}"/>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60A2BCC-A857-DA9F-D7D3-058C4AFF2443}"/>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AA4911B6-56F0-7CD7-1695-11AE99FBA949}"/>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1B859480-2919-6638-420D-2936AF712C3C}"/>
              </a:ext>
            </a:extLst>
          </p:cNvPr>
          <p:cNvSpPr>
            <a:spLocks noGrp="1"/>
          </p:cNvSpPr>
          <p:nvPr>
            <p:ph type="sldNum" sz="quarter" idx="5"/>
          </p:nvPr>
        </p:nvSpPr>
        <p:spPr/>
        <p:txBody>
          <a:bodyPr/>
          <a:lstStyle/>
          <a:p>
            <a:fld id="{453DAAC2-4469-2C4A-8C93-745793D30FB6}" type="slidenum">
              <a:rPr lang="sv-SE" smtClean="0"/>
              <a:t>7</a:t>
            </a:fld>
            <a:endParaRPr lang="sv-SE"/>
          </a:p>
        </p:txBody>
      </p:sp>
    </p:spTree>
    <p:extLst>
      <p:ext uri="{BB962C8B-B14F-4D97-AF65-F5344CB8AC3E}">
        <p14:creationId xmlns:p14="http://schemas.microsoft.com/office/powerpoint/2010/main" val="5624412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C2DEAF-CB58-838A-2229-E424E0BAC6DF}"/>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053D0DD1-3FA2-89C7-706D-09D79B45A820}"/>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867FC404-7046-E8B7-2791-6FE0D6BE6C7D}"/>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2CD6DF96-4FC8-BE18-8911-C913FF08338D}"/>
              </a:ext>
            </a:extLst>
          </p:cNvPr>
          <p:cNvSpPr>
            <a:spLocks noGrp="1"/>
          </p:cNvSpPr>
          <p:nvPr>
            <p:ph type="sldNum" sz="quarter" idx="5"/>
          </p:nvPr>
        </p:nvSpPr>
        <p:spPr/>
        <p:txBody>
          <a:bodyPr/>
          <a:lstStyle/>
          <a:p>
            <a:fld id="{453DAAC2-4469-2C4A-8C93-745793D30FB6}" type="slidenum">
              <a:rPr lang="sv-SE" smtClean="0"/>
              <a:t>8</a:t>
            </a:fld>
            <a:endParaRPr lang="sv-SE"/>
          </a:p>
        </p:txBody>
      </p:sp>
    </p:spTree>
    <p:extLst>
      <p:ext uri="{BB962C8B-B14F-4D97-AF65-F5344CB8AC3E}">
        <p14:creationId xmlns:p14="http://schemas.microsoft.com/office/powerpoint/2010/main" val="10049497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E7B49-1B26-E789-671E-36E4690C2F93}"/>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8B061263-466F-D73C-A4DB-DF0BAEC353E1}"/>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403F81F0-32B0-9E0B-530A-F915CFCD7E28}"/>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2FC0D6E6-7682-7472-21D8-FDD58130002F}"/>
              </a:ext>
            </a:extLst>
          </p:cNvPr>
          <p:cNvSpPr>
            <a:spLocks noGrp="1"/>
          </p:cNvSpPr>
          <p:nvPr>
            <p:ph type="sldNum" sz="quarter" idx="5"/>
          </p:nvPr>
        </p:nvSpPr>
        <p:spPr/>
        <p:txBody>
          <a:bodyPr/>
          <a:lstStyle/>
          <a:p>
            <a:fld id="{453DAAC2-4469-2C4A-8C93-745793D30FB6}" type="slidenum">
              <a:rPr lang="sv-SE" smtClean="0"/>
              <a:t>9</a:t>
            </a:fld>
            <a:endParaRPr lang="sv-SE"/>
          </a:p>
        </p:txBody>
      </p:sp>
    </p:spTree>
    <p:extLst>
      <p:ext uri="{BB962C8B-B14F-4D97-AF65-F5344CB8AC3E}">
        <p14:creationId xmlns:p14="http://schemas.microsoft.com/office/powerpoint/2010/main" val="42784351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392AC4-F7C0-CC96-7CB6-26FCC7071C2C}"/>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0081B595-28B6-3EAF-1831-C5A7D34E1FE2}"/>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49FCFF6D-93C9-AAAC-5A92-CF2527355D68}"/>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E062A1BE-2EBA-5F8F-CEC8-61C27245AE0B}"/>
              </a:ext>
            </a:extLst>
          </p:cNvPr>
          <p:cNvSpPr>
            <a:spLocks noGrp="1"/>
          </p:cNvSpPr>
          <p:nvPr>
            <p:ph type="sldNum" sz="quarter" idx="5"/>
          </p:nvPr>
        </p:nvSpPr>
        <p:spPr/>
        <p:txBody>
          <a:bodyPr/>
          <a:lstStyle/>
          <a:p>
            <a:fld id="{453DAAC2-4469-2C4A-8C93-745793D30FB6}" type="slidenum">
              <a:rPr lang="sv-SE" smtClean="0"/>
              <a:t>10</a:t>
            </a:fld>
            <a:endParaRPr lang="sv-SE"/>
          </a:p>
        </p:txBody>
      </p:sp>
    </p:spTree>
    <p:extLst>
      <p:ext uri="{BB962C8B-B14F-4D97-AF65-F5344CB8AC3E}">
        <p14:creationId xmlns:p14="http://schemas.microsoft.com/office/powerpoint/2010/main" val="983933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254C306-F5F8-E294-AE43-996BAF71471B}"/>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9735430C-0C96-0CCE-EAA0-50658C1F36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973487C6-B63A-41A6-FC6E-50B70888786B}"/>
              </a:ext>
            </a:extLst>
          </p:cNvPr>
          <p:cNvSpPr>
            <a:spLocks noGrp="1"/>
          </p:cNvSpPr>
          <p:nvPr>
            <p:ph type="dt" sz="half" idx="10"/>
          </p:nvPr>
        </p:nvSpPr>
        <p:spPr/>
        <p:txBody>
          <a:bodyPr/>
          <a:lstStyle/>
          <a:p>
            <a:fld id="{A28A86CA-9BF0-2949-8810-FF2B094FD8FE}" type="datetimeFigureOut">
              <a:rPr lang="sv-SE" smtClean="0"/>
              <a:t>2026-04-30</a:t>
            </a:fld>
            <a:endParaRPr lang="sv-SE"/>
          </a:p>
        </p:txBody>
      </p:sp>
      <p:sp>
        <p:nvSpPr>
          <p:cNvPr id="5" name="Platshållare för sidfot 4">
            <a:extLst>
              <a:ext uri="{FF2B5EF4-FFF2-40B4-BE49-F238E27FC236}">
                <a16:creationId xmlns:a16="http://schemas.microsoft.com/office/drawing/2014/main" id="{BE911866-58FB-7F8C-6F5D-BE7F73661FF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C9F3057-2A56-3E13-6E39-206C37E567B2}"/>
              </a:ext>
            </a:extLst>
          </p:cNvPr>
          <p:cNvSpPr>
            <a:spLocks noGrp="1"/>
          </p:cNvSpPr>
          <p:nvPr>
            <p:ph type="sldNum" sz="quarter" idx="12"/>
          </p:nvPr>
        </p:nvSpPr>
        <p:spPr/>
        <p:txBody>
          <a:bodyPr/>
          <a:lstStyle/>
          <a:p>
            <a:fld id="{FA45B7BA-77E2-E745-A4C2-233E8CC55739}" type="slidenum">
              <a:rPr lang="sv-SE" smtClean="0"/>
              <a:t>‹#›</a:t>
            </a:fld>
            <a:endParaRPr lang="sv-SE"/>
          </a:p>
        </p:txBody>
      </p:sp>
    </p:spTree>
    <p:extLst>
      <p:ext uri="{BB962C8B-B14F-4D97-AF65-F5344CB8AC3E}">
        <p14:creationId xmlns:p14="http://schemas.microsoft.com/office/powerpoint/2010/main" val="424116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9E342C9-9921-9C06-4C98-501071E6F99F}"/>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FAAC028-2B8C-F44A-4330-7FBAAB834AB2}"/>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CA96CE3-6741-0B0A-D247-470DD7D080BC}"/>
              </a:ext>
            </a:extLst>
          </p:cNvPr>
          <p:cNvSpPr>
            <a:spLocks noGrp="1"/>
          </p:cNvSpPr>
          <p:nvPr>
            <p:ph type="dt" sz="half" idx="10"/>
          </p:nvPr>
        </p:nvSpPr>
        <p:spPr/>
        <p:txBody>
          <a:bodyPr/>
          <a:lstStyle/>
          <a:p>
            <a:fld id="{A28A86CA-9BF0-2949-8810-FF2B094FD8FE}" type="datetimeFigureOut">
              <a:rPr lang="sv-SE" smtClean="0"/>
              <a:t>2026-04-30</a:t>
            </a:fld>
            <a:endParaRPr lang="sv-SE"/>
          </a:p>
        </p:txBody>
      </p:sp>
      <p:sp>
        <p:nvSpPr>
          <p:cNvPr id="5" name="Platshållare för sidfot 4">
            <a:extLst>
              <a:ext uri="{FF2B5EF4-FFF2-40B4-BE49-F238E27FC236}">
                <a16:creationId xmlns:a16="http://schemas.microsoft.com/office/drawing/2014/main" id="{C7428A24-1246-AB4A-F0EB-2AE02CA5A1A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A6E8973-09AA-0078-8644-AC6DA01AA8EF}"/>
              </a:ext>
            </a:extLst>
          </p:cNvPr>
          <p:cNvSpPr>
            <a:spLocks noGrp="1"/>
          </p:cNvSpPr>
          <p:nvPr>
            <p:ph type="sldNum" sz="quarter" idx="12"/>
          </p:nvPr>
        </p:nvSpPr>
        <p:spPr/>
        <p:txBody>
          <a:bodyPr/>
          <a:lstStyle/>
          <a:p>
            <a:fld id="{FA45B7BA-77E2-E745-A4C2-233E8CC55739}" type="slidenum">
              <a:rPr lang="sv-SE" smtClean="0"/>
              <a:t>‹#›</a:t>
            </a:fld>
            <a:endParaRPr lang="sv-SE"/>
          </a:p>
        </p:txBody>
      </p:sp>
    </p:spTree>
    <p:extLst>
      <p:ext uri="{BB962C8B-B14F-4D97-AF65-F5344CB8AC3E}">
        <p14:creationId xmlns:p14="http://schemas.microsoft.com/office/powerpoint/2010/main" val="558921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06C858CA-2A94-F1E7-D649-1F31BBEA99D2}"/>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1075BA24-4851-6B8F-D985-F479DCAD6D36}"/>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EF9A02B-6961-98B8-3838-000FAA793F0D}"/>
              </a:ext>
            </a:extLst>
          </p:cNvPr>
          <p:cNvSpPr>
            <a:spLocks noGrp="1"/>
          </p:cNvSpPr>
          <p:nvPr>
            <p:ph type="dt" sz="half" idx="10"/>
          </p:nvPr>
        </p:nvSpPr>
        <p:spPr/>
        <p:txBody>
          <a:bodyPr/>
          <a:lstStyle/>
          <a:p>
            <a:fld id="{A28A86CA-9BF0-2949-8810-FF2B094FD8FE}" type="datetimeFigureOut">
              <a:rPr lang="sv-SE" smtClean="0"/>
              <a:t>2026-04-30</a:t>
            </a:fld>
            <a:endParaRPr lang="sv-SE"/>
          </a:p>
        </p:txBody>
      </p:sp>
      <p:sp>
        <p:nvSpPr>
          <p:cNvPr id="5" name="Platshållare för sidfot 4">
            <a:extLst>
              <a:ext uri="{FF2B5EF4-FFF2-40B4-BE49-F238E27FC236}">
                <a16:creationId xmlns:a16="http://schemas.microsoft.com/office/drawing/2014/main" id="{07CE3261-C8B2-8B55-F2E7-05CDF21C59D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22D2FF7-7F50-D80B-0ED4-D67EB683C8D5}"/>
              </a:ext>
            </a:extLst>
          </p:cNvPr>
          <p:cNvSpPr>
            <a:spLocks noGrp="1"/>
          </p:cNvSpPr>
          <p:nvPr>
            <p:ph type="sldNum" sz="quarter" idx="12"/>
          </p:nvPr>
        </p:nvSpPr>
        <p:spPr/>
        <p:txBody>
          <a:bodyPr/>
          <a:lstStyle/>
          <a:p>
            <a:fld id="{FA45B7BA-77E2-E745-A4C2-233E8CC55739}" type="slidenum">
              <a:rPr lang="sv-SE" smtClean="0"/>
              <a:t>‹#›</a:t>
            </a:fld>
            <a:endParaRPr lang="sv-SE"/>
          </a:p>
        </p:txBody>
      </p:sp>
    </p:spTree>
    <p:extLst>
      <p:ext uri="{BB962C8B-B14F-4D97-AF65-F5344CB8AC3E}">
        <p14:creationId xmlns:p14="http://schemas.microsoft.com/office/powerpoint/2010/main" val="1504131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A43AE58-F805-4919-F743-23BCA8AA2E6F}"/>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2236CD9A-D2BA-B2B5-1BCC-E42B7E4A9F35}"/>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3B76728-8F7A-E95E-CF52-9273D30583DC}"/>
              </a:ext>
            </a:extLst>
          </p:cNvPr>
          <p:cNvSpPr>
            <a:spLocks noGrp="1"/>
          </p:cNvSpPr>
          <p:nvPr>
            <p:ph type="dt" sz="half" idx="10"/>
          </p:nvPr>
        </p:nvSpPr>
        <p:spPr/>
        <p:txBody>
          <a:bodyPr/>
          <a:lstStyle/>
          <a:p>
            <a:fld id="{A28A86CA-9BF0-2949-8810-FF2B094FD8FE}" type="datetimeFigureOut">
              <a:rPr lang="sv-SE" smtClean="0"/>
              <a:t>2026-04-30</a:t>
            </a:fld>
            <a:endParaRPr lang="sv-SE"/>
          </a:p>
        </p:txBody>
      </p:sp>
      <p:sp>
        <p:nvSpPr>
          <p:cNvPr id="5" name="Platshållare för sidfot 4">
            <a:extLst>
              <a:ext uri="{FF2B5EF4-FFF2-40B4-BE49-F238E27FC236}">
                <a16:creationId xmlns:a16="http://schemas.microsoft.com/office/drawing/2014/main" id="{1E9C674B-8BF8-12D0-FFFE-2C57DC9AD3C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5846374C-DE55-1577-1DB1-E36C28214B40}"/>
              </a:ext>
            </a:extLst>
          </p:cNvPr>
          <p:cNvSpPr>
            <a:spLocks noGrp="1"/>
          </p:cNvSpPr>
          <p:nvPr>
            <p:ph type="sldNum" sz="quarter" idx="12"/>
          </p:nvPr>
        </p:nvSpPr>
        <p:spPr/>
        <p:txBody>
          <a:bodyPr/>
          <a:lstStyle/>
          <a:p>
            <a:fld id="{FA45B7BA-77E2-E745-A4C2-233E8CC55739}" type="slidenum">
              <a:rPr lang="sv-SE" smtClean="0"/>
              <a:t>‹#›</a:t>
            </a:fld>
            <a:endParaRPr lang="sv-SE"/>
          </a:p>
        </p:txBody>
      </p:sp>
    </p:spTree>
    <p:extLst>
      <p:ext uri="{BB962C8B-B14F-4D97-AF65-F5344CB8AC3E}">
        <p14:creationId xmlns:p14="http://schemas.microsoft.com/office/powerpoint/2010/main" val="3294097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855C8CD-8114-B7EF-4105-4440D3AEE8E1}"/>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70DC2EB5-1EE6-FC4C-3827-B7C30AE7DCF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60ACED3B-6EBB-43FC-FBE2-C25C5C4AD84B}"/>
              </a:ext>
            </a:extLst>
          </p:cNvPr>
          <p:cNvSpPr>
            <a:spLocks noGrp="1"/>
          </p:cNvSpPr>
          <p:nvPr>
            <p:ph type="dt" sz="half" idx="10"/>
          </p:nvPr>
        </p:nvSpPr>
        <p:spPr/>
        <p:txBody>
          <a:bodyPr/>
          <a:lstStyle/>
          <a:p>
            <a:fld id="{A28A86CA-9BF0-2949-8810-FF2B094FD8FE}" type="datetimeFigureOut">
              <a:rPr lang="sv-SE" smtClean="0"/>
              <a:t>2026-04-30</a:t>
            </a:fld>
            <a:endParaRPr lang="sv-SE"/>
          </a:p>
        </p:txBody>
      </p:sp>
      <p:sp>
        <p:nvSpPr>
          <p:cNvPr id="5" name="Platshållare för sidfot 4">
            <a:extLst>
              <a:ext uri="{FF2B5EF4-FFF2-40B4-BE49-F238E27FC236}">
                <a16:creationId xmlns:a16="http://schemas.microsoft.com/office/drawing/2014/main" id="{87E7532E-EBAD-437D-35C9-2987E67A24F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3551182-D142-0E53-4978-270945D85A58}"/>
              </a:ext>
            </a:extLst>
          </p:cNvPr>
          <p:cNvSpPr>
            <a:spLocks noGrp="1"/>
          </p:cNvSpPr>
          <p:nvPr>
            <p:ph type="sldNum" sz="quarter" idx="12"/>
          </p:nvPr>
        </p:nvSpPr>
        <p:spPr/>
        <p:txBody>
          <a:bodyPr/>
          <a:lstStyle/>
          <a:p>
            <a:fld id="{FA45B7BA-77E2-E745-A4C2-233E8CC55739}" type="slidenum">
              <a:rPr lang="sv-SE" smtClean="0"/>
              <a:t>‹#›</a:t>
            </a:fld>
            <a:endParaRPr lang="sv-SE"/>
          </a:p>
        </p:txBody>
      </p:sp>
    </p:spTree>
    <p:extLst>
      <p:ext uri="{BB962C8B-B14F-4D97-AF65-F5344CB8AC3E}">
        <p14:creationId xmlns:p14="http://schemas.microsoft.com/office/powerpoint/2010/main" val="1904087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AFC0838-7661-3DC3-5DBC-0F3ED37802C2}"/>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B32A7F5-80FE-8875-5AB8-310904E68375}"/>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3958C68B-EC7F-59DA-03FE-CD795B63EBAC}"/>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88E56F19-4D93-06D8-206A-DA810E6D2D38}"/>
              </a:ext>
            </a:extLst>
          </p:cNvPr>
          <p:cNvSpPr>
            <a:spLocks noGrp="1"/>
          </p:cNvSpPr>
          <p:nvPr>
            <p:ph type="dt" sz="half" idx="10"/>
          </p:nvPr>
        </p:nvSpPr>
        <p:spPr/>
        <p:txBody>
          <a:bodyPr/>
          <a:lstStyle/>
          <a:p>
            <a:fld id="{A28A86CA-9BF0-2949-8810-FF2B094FD8FE}" type="datetimeFigureOut">
              <a:rPr lang="sv-SE" smtClean="0"/>
              <a:t>2026-04-30</a:t>
            </a:fld>
            <a:endParaRPr lang="sv-SE"/>
          </a:p>
        </p:txBody>
      </p:sp>
      <p:sp>
        <p:nvSpPr>
          <p:cNvPr id="6" name="Platshållare för sidfot 5">
            <a:extLst>
              <a:ext uri="{FF2B5EF4-FFF2-40B4-BE49-F238E27FC236}">
                <a16:creationId xmlns:a16="http://schemas.microsoft.com/office/drawing/2014/main" id="{885232D2-D035-3B6A-584D-A41F6B857213}"/>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23F49CA-92D0-DF77-7BA8-EE6B73F8A500}"/>
              </a:ext>
            </a:extLst>
          </p:cNvPr>
          <p:cNvSpPr>
            <a:spLocks noGrp="1"/>
          </p:cNvSpPr>
          <p:nvPr>
            <p:ph type="sldNum" sz="quarter" idx="12"/>
          </p:nvPr>
        </p:nvSpPr>
        <p:spPr/>
        <p:txBody>
          <a:bodyPr/>
          <a:lstStyle/>
          <a:p>
            <a:fld id="{FA45B7BA-77E2-E745-A4C2-233E8CC55739}" type="slidenum">
              <a:rPr lang="sv-SE" smtClean="0"/>
              <a:t>‹#›</a:t>
            </a:fld>
            <a:endParaRPr lang="sv-SE"/>
          </a:p>
        </p:txBody>
      </p:sp>
    </p:spTree>
    <p:extLst>
      <p:ext uri="{BB962C8B-B14F-4D97-AF65-F5344CB8AC3E}">
        <p14:creationId xmlns:p14="http://schemas.microsoft.com/office/powerpoint/2010/main" val="2528069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CEB432E-761E-F11E-83C8-F547978E6856}"/>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3FB0709A-9392-F976-7933-2ED65C5446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84D3049A-D9ED-3787-AD61-FC1A0928E33B}"/>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85D916B5-C973-85DF-A256-7C45D9B41A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9C1C457B-DDF3-C2AA-B30C-A77906A0C7E6}"/>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F80CF871-ED68-105A-5100-146DAFFEBB15}"/>
              </a:ext>
            </a:extLst>
          </p:cNvPr>
          <p:cNvSpPr>
            <a:spLocks noGrp="1"/>
          </p:cNvSpPr>
          <p:nvPr>
            <p:ph type="dt" sz="half" idx="10"/>
          </p:nvPr>
        </p:nvSpPr>
        <p:spPr/>
        <p:txBody>
          <a:bodyPr/>
          <a:lstStyle/>
          <a:p>
            <a:fld id="{A28A86CA-9BF0-2949-8810-FF2B094FD8FE}" type="datetimeFigureOut">
              <a:rPr lang="sv-SE" smtClean="0"/>
              <a:t>2026-04-30</a:t>
            </a:fld>
            <a:endParaRPr lang="sv-SE"/>
          </a:p>
        </p:txBody>
      </p:sp>
      <p:sp>
        <p:nvSpPr>
          <p:cNvPr id="8" name="Platshållare för sidfot 7">
            <a:extLst>
              <a:ext uri="{FF2B5EF4-FFF2-40B4-BE49-F238E27FC236}">
                <a16:creationId xmlns:a16="http://schemas.microsoft.com/office/drawing/2014/main" id="{B7EE561D-9771-93F7-12A2-32B2342AF37D}"/>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CB687A40-724E-C4E5-9D96-10B985B1A9C7}"/>
              </a:ext>
            </a:extLst>
          </p:cNvPr>
          <p:cNvSpPr>
            <a:spLocks noGrp="1"/>
          </p:cNvSpPr>
          <p:nvPr>
            <p:ph type="sldNum" sz="quarter" idx="12"/>
          </p:nvPr>
        </p:nvSpPr>
        <p:spPr/>
        <p:txBody>
          <a:bodyPr/>
          <a:lstStyle/>
          <a:p>
            <a:fld id="{FA45B7BA-77E2-E745-A4C2-233E8CC55739}" type="slidenum">
              <a:rPr lang="sv-SE" smtClean="0"/>
              <a:t>‹#›</a:t>
            </a:fld>
            <a:endParaRPr lang="sv-SE"/>
          </a:p>
        </p:txBody>
      </p:sp>
    </p:spTree>
    <p:extLst>
      <p:ext uri="{BB962C8B-B14F-4D97-AF65-F5344CB8AC3E}">
        <p14:creationId xmlns:p14="http://schemas.microsoft.com/office/powerpoint/2010/main" val="359072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64248EC-BFEA-9E5D-ABE1-233168CBD9F0}"/>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9B8D8352-F3B5-3FD0-AE10-8551DE36B689}"/>
              </a:ext>
            </a:extLst>
          </p:cNvPr>
          <p:cNvSpPr>
            <a:spLocks noGrp="1"/>
          </p:cNvSpPr>
          <p:nvPr>
            <p:ph type="dt" sz="half" idx="10"/>
          </p:nvPr>
        </p:nvSpPr>
        <p:spPr/>
        <p:txBody>
          <a:bodyPr/>
          <a:lstStyle/>
          <a:p>
            <a:fld id="{A28A86CA-9BF0-2949-8810-FF2B094FD8FE}" type="datetimeFigureOut">
              <a:rPr lang="sv-SE" smtClean="0"/>
              <a:t>2026-04-30</a:t>
            </a:fld>
            <a:endParaRPr lang="sv-SE"/>
          </a:p>
        </p:txBody>
      </p:sp>
      <p:sp>
        <p:nvSpPr>
          <p:cNvPr id="4" name="Platshållare för sidfot 3">
            <a:extLst>
              <a:ext uri="{FF2B5EF4-FFF2-40B4-BE49-F238E27FC236}">
                <a16:creationId xmlns:a16="http://schemas.microsoft.com/office/drawing/2014/main" id="{874248D3-2452-F1F1-185A-BD508C746637}"/>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B536A2BF-AFA0-9AEE-C1D8-BBB3B604D488}"/>
              </a:ext>
            </a:extLst>
          </p:cNvPr>
          <p:cNvSpPr>
            <a:spLocks noGrp="1"/>
          </p:cNvSpPr>
          <p:nvPr>
            <p:ph type="sldNum" sz="quarter" idx="12"/>
          </p:nvPr>
        </p:nvSpPr>
        <p:spPr/>
        <p:txBody>
          <a:bodyPr/>
          <a:lstStyle/>
          <a:p>
            <a:fld id="{FA45B7BA-77E2-E745-A4C2-233E8CC55739}" type="slidenum">
              <a:rPr lang="sv-SE" smtClean="0"/>
              <a:t>‹#›</a:t>
            </a:fld>
            <a:endParaRPr lang="sv-SE"/>
          </a:p>
        </p:txBody>
      </p:sp>
    </p:spTree>
    <p:extLst>
      <p:ext uri="{BB962C8B-B14F-4D97-AF65-F5344CB8AC3E}">
        <p14:creationId xmlns:p14="http://schemas.microsoft.com/office/powerpoint/2010/main" val="3228089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8BDDD0A0-1F7D-3DCE-B2AF-C788FDBC2F6B}"/>
              </a:ext>
            </a:extLst>
          </p:cNvPr>
          <p:cNvSpPr>
            <a:spLocks noGrp="1"/>
          </p:cNvSpPr>
          <p:nvPr>
            <p:ph type="dt" sz="half" idx="10"/>
          </p:nvPr>
        </p:nvSpPr>
        <p:spPr/>
        <p:txBody>
          <a:bodyPr/>
          <a:lstStyle/>
          <a:p>
            <a:fld id="{A28A86CA-9BF0-2949-8810-FF2B094FD8FE}" type="datetimeFigureOut">
              <a:rPr lang="sv-SE" smtClean="0"/>
              <a:t>2026-04-30</a:t>
            </a:fld>
            <a:endParaRPr lang="sv-SE"/>
          </a:p>
        </p:txBody>
      </p:sp>
      <p:sp>
        <p:nvSpPr>
          <p:cNvPr id="3" name="Platshållare för sidfot 2">
            <a:extLst>
              <a:ext uri="{FF2B5EF4-FFF2-40B4-BE49-F238E27FC236}">
                <a16:creationId xmlns:a16="http://schemas.microsoft.com/office/drawing/2014/main" id="{077BB975-7C02-091A-4166-3BF6DFA0B641}"/>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25F2EAF8-DCAF-2133-F7CA-1ED8ED41D137}"/>
              </a:ext>
            </a:extLst>
          </p:cNvPr>
          <p:cNvSpPr>
            <a:spLocks noGrp="1"/>
          </p:cNvSpPr>
          <p:nvPr>
            <p:ph type="sldNum" sz="quarter" idx="12"/>
          </p:nvPr>
        </p:nvSpPr>
        <p:spPr/>
        <p:txBody>
          <a:bodyPr/>
          <a:lstStyle/>
          <a:p>
            <a:fld id="{FA45B7BA-77E2-E745-A4C2-233E8CC55739}" type="slidenum">
              <a:rPr lang="sv-SE" smtClean="0"/>
              <a:t>‹#›</a:t>
            </a:fld>
            <a:endParaRPr lang="sv-SE"/>
          </a:p>
        </p:txBody>
      </p:sp>
    </p:spTree>
    <p:extLst>
      <p:ext uri="{BB962C8B-B14F-4D97-AF65-F5344CB8AC3E}">
        <p14:creationId xmlns:p14="http://schemas.microsoft.com/office/powerpoint/2010/main" val="812036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77025EB-93FE-D2E2-16F4-FE819BF958F8}"/>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6F41589-BA91-F5CA-F2D8-FE624138DE7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96D60ABC-D480-3BB4-A20E-246511C038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FC3987FB-210A-E676-5384-E96ABC92F296}"/>
              </a:ext>
            </a:extLst>
          </p:cNvPr>
          <p:cNvSpPr>
            <a:spLocks noGrp="1"/>
          </p:cNvSpPr>
          <p:nvPr>
            <p:ph type="dt" sz="half" idx="10"/>
          </p:nvPr>
        </p:nvSpPr>
        <p:spPr/>
        <p:txBody>
          <a:bodyPr/>
          <a:lstStyle/>
          <a:p>
            <a:fld id="{A28A86CA-9BF0-2949-8810-FF2B094FD8FE}" type="datetimeFigureOut">
              <a:rPr lang="sv-SE" smtClean="0"/>
              <a:t>2026-04-30</a:t>
            </a:fld>
            <a:endParaRPr lang="sv-SE"/>
          </a:p>
        </p:txBody>
      </p:sp>
      <p:sp>
        <p:nvSpPr>
          <p:cNvPr id="6" name="Platshållare för sidfot 5">
            <a:extLst>
              <a:ext uri="{FF2B5EF4-FFF2-40B4-BE49-F238E27FC236}">
                <a16:creationId xmlns:a16="http://schemas.microsoft.com/office/drawing/2014/main" id="{6B7AF357-842C-96F9-6001-B2874874349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97392A6-F166-18DC-2739-AF1DDB4B4DE6}"/>
              </a:ext>
            </a:extLst>
          </p:cNvPr>
          <p:cNvSpPr>
            <a:spLocks noGrp="1"/>
          </p:cNvSpPr>
          <p:nvPr>
            <p:ph type="sldNum" sz="quarter" idx="12"/>
          </p:nvPr>
        </p:nvSpPr>
        <p:spPr/>
        <p:txBody>
          <a:bodyPr/>
          <a:lstStyle/>
          <a:p>
            <a:fld id="{FA45B7BA-77E2-E745-A4C2-233E8CC55739}" type="slidenum">
              <a:rPr lang="sv-SE" smtClean="0"/>
              <a:t>‹#›</a:t>
            </a:fld>
            <a:endParaRPr lang="sv-SE"/>
          </a:p>
        </p:txBody>
      </p:sp>
    </p:spTree>
    <p:extLst>
      <p:ext uri="{BB962C8B-B14F-4D97-AF65-F5344CB8AC3E}">
        <p14:creationId xmlns:p14="http://schemas.microsoft.com/office/powerpoint/2010/main" val="1373235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BEB16CE-8D6D-D62A-A7C9-10A6F5CF710E}"/>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1C381B43-3A55-64D5-F952-5500D920C1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599DDD61-6709-C7FB-C71C-23ADD8FAE9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259F84DF-5BE5-FFC2-BB17-ED52DD7D4841}"/>
              </a:ext>
            </a:extLst>
          </p:cNvPr>
          <p:cNvSpPr>
            <a:spLocks noGrp="1"/>
          </p:cNvSpPr>
          <p:nvPr>
            <p:ph type="dt" sz="half" idx="10"/>
          </p:nvPr>
        </p:nvSpPr>
        <p:spPr/>
        <p:txBody>
          <a:bodyPr/>
          <a:lstStyle/>
          <a:p>
            <a:fld id="{A28A86CA-9BF0-2949-8810-FF2B094FD8FE}" type="datetimeFigureOut">
              <a:rPr lang="sv-SE" smtClean="0"/>
              <a:t>2026-04-30</a:t>
            </a:fld>
            <a:endParaRPr lang="sv-SE"/>
          </a:p>
        </p:txBody>
      </p:sp>
      <p:sp>
        <p:nvSpPr>
          <p:cNvPr id="6" name="Platshållare för sidfot 5">
            <a:extLst>
              <a:ext uri="{FF2B5EF4-FFF2-40B4-BE49-F238E27FC236}">
                <a16:creationId xmlns:a16="http://schemas.microsoft.com/office/drawing/2014/main" id="{B13DD85A-441A-2B96-416B-DA3AEAF3FDC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CD118482-FE11-1C0C-68A4-877C50428237}"/>
              </a:ext>
            </a:extLst>
          </p:cNvPr>
          <p:cNvSpPr>
            <a:spLocks noGrp="1"/>
          </p:cNvSpPr>
          <p:nvPr>
            <p:ph type="sldNum" sz="quarter" idx="12"/>
          </p:nvPr>
        </p:nvSpPr>
        <p:spPr/>
        <p:txBody>
          <a:bodyPr/>
          <a:lstStyle/>
          <a:p>
            <a:fld id="{FA45B7BA-77E2-E745-A4C2-233E8CC55739}" type="slidenum">
              <a:rPr lang="sv-SE" smtClean="0"/>
              <a:t>‹#›</a:t>
            </a:fld>
            <a:endParaRPr lang="sv-SE"/>
          </a:p>
        </p:txBody>
      </p:sp>
    </p:spTree>
    <p:extLst>
      <p:ext uri="{BB962C8B-B14F-4D97-AF65-F5344CB8AC3E}">
        <p14:creationId xmlns:p14="http://schemas.microsoft.com/office/powerpoint/2010/main" val="3355525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EF4F8B09-DCB2-C128-4215-04FC3DFEC3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9C860D6F-083C-8B05-215E-5F4B36E091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352F1DF-0C5F-F46A-0745-09AB4B377B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28A86CA-9BF0-2949-8810-FF2B094FD8FE}" type="datetimeFigureOut">
              <a:rPr lang="sv-SE" smtClean="0"/>
              <a:t>2026-04-30</a:t>
            </a:fld>
            <a:endParaRPr lang="sv-SE"/>
          </a:p>
        </p:txBody>
      </p:sp>
      <p:sp>
        <p:nvSpPr>
          <p:cNvPr id="5" name="Platshållare för sidfot 4">
            <a:extLst>
              <a:ext uri="{FF2B5EF4-FFF2-40B4-BE49-F238E27FC236}">
                <a16:creationId xmlns:a16="http://schemas.microsoft.com/office/drawing/2014/main" id="{7DF49F2D-03AA-D1D2-33E2-51C1D73C8B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B5FC9F76-C923-3886-5C26-22DDD4C73A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A45B7BA-77E2-E745-A4C2-233E8CC55739}" type="slidenum">
              <a:rPr lang="sv-SE" smtClean="0"/>
              <a:t>‹#›</a:t>
            </a:fld>
            <a:endParaRPr lang="sv-SE"/>
          </a:p>
        </p:txBody>
      </p:sp>
    </p:spTree>
    <p:extLst>
      <p:ext uri="{BB962C8B-B14F-4D97-AF65-F5344CB8AC3E}">
        <p14:creationId xmlns:p14="http://schemas.microsoft.com/office/powerpoint/2010/main" val="1847031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ABA2635-9C11-F14D-9813-91179272F009}"/>
              </a:ext>
            </a:extLst>
          </p:cNvPr>
          <p:cNvSpPr>
            <a:spLocks noGrp="1"/>
          </p:cNvSpPr>
          <p:nvPr>
            <p:ph type="ctrTitle"/>
          </p:nvPr>
        </p:nvSpPr>
        <p:spPr/>
        <p:txBody>
          <a:bodyPr>
            <a:normAutofit/>
          </a:bodyPr>
          <a:lstStyle/>
          <a:p>
            <a:r>
              <a:rPr lang="sv-SE" b="1" dirty="0"/>
              <a:t>Nyheter april 2026</a:t>
            </a:r>
            <a:br>
              <a:rPr lang="sv-SE" dirty="0"/>
            </a:br>
            <a:endParaRPr lang="sv-SE" dirty="0"/>
          </a:p>
        </p:txBody>
      </p:sp>
      <p:sp>
        <p:nvSpPr>
          <p:cNvPr id="3" name="Underrubrik 2">
            <a:extLst>
              <a:ext uri="{FF2B5EF4-FFF2-40B4-BE49-F238E27FC236}">
                <a16:creationId xmlns:a16="http://schemas.microsoft.com/office/drawing/2014/main" id="{D7A5A587-2D4B-254E-B9F7-C2FC317694A2}"/>
              </a:ext>
            </a:extLst>
          </p:cNvPr>
          <p:cNvSpPr>
            <a:spLocks noGrp="1"/>
          </p:cNvSpPr>
          <p:nvPr>
            <p:ph type="subTitle" idx="1"/>
          </p:nvPr>
        </p:nvSpPr>
        <p:spPr/>
        <p:txBody>
          <a:bodyPr/>
          <a:lstStyle/>
          <a:p>
            <a:r>
              <a:rPr lang="sv-SE" b="1" dirty="0"/>
              <a:t>Sveriges skolchefer</a:t>
            </a:r>
            <a:endParaRPr lang="sv-SE" dirty="0"/>
          </a:p>
        </p:txBody>
      </p:sp>
      <p:pic>
        <p:nvPicPr>
          <p:cNvPr id="4" name="Picture 4" descr="FSS2fär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15438" y="5715000"/>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001209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ED69F6-F579-B2AE-9167-19AE53838663}"/>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C197969C-2E9E-DB37-8583-E3909A49E8AB}"/>
              </a:ext>
            </a:extLst>
          </p:cNvPr>
          <p:cNvSpPr>
            <a:spLocks noGrp="1"/>
          </p:cNvSpPr>
          <p:nvPr>
            <p:ph type="title"/>
          </p:nvPr>
        </p:nvSpPr>
        <p:spPr>
          <a:xfrm>
            <a:off x="743608" y="365125"/>
            <a:ext cx="10515600" cy="1463675"/>
          </a:xfrm>
        </p:spPr>
        <p:txBody>
          <a:bodyPr>
            <a:noAutofit/>
          </a:bodyPr>
          <a:lstStyle/>
          <a:p>
            <a:r>
              <a:rPr lang="sv-SE" b="1" dirty="0"/>
              <a:t>Skolverket stärker arbetet med vetenskaplig grund</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43D230B6-7208-02AC-6C7D-C0DEFF6ED959}"/>
              </a:ext>
            </a:extLst>
          </p:cNvPr>
          <p:cNvSpPr>
            <a:spLocks noGrp="1"/>
          </p:cNvSpPr>
          <p:nvPr>
            <p:ph idx="1"/>
          </p:nvPr>
        </p:nvSpPr>
        <p:spPr>
          <a:xfrm>
            <a:off x="743608" y="1828799"/>
            <a:ext cx="10515600" cy="4664075"/>
          </a:xfrm>
        </p:spPr>
        <p:txBody>
          <a:bodyPr>
            <a:normAutofit fontScale="92500" lnSpcReduction="20000"/>
          </a:bodyPr>
          <a:lstStyle/>
          <a:p>
            <a:pPr marL="0" indent="0">
              <a:buNone/>
            </a:pPr>
            <a:r>
              <a:rPr lang="sv-SE" dirty="0"/>
              <a:t>Skolverket genomför ett omfattande förändringsarbete för att stärka myndighetens arbete med vetenskaplig grund och beprövad erfarenhet. En central del är inrättandet av en funktion för vetenskaplig grund och beprövad erfarenhet samt utvecklingen av nya arbetssätt för myndigheten att beställa och ta fram kunskapsunderlag. Skolverkets vetenskapliga råd har också en viktig roll i det arbetet.</a:t>
            </a:r>
          </a:p>
          <a:p>
            <a:pPr marL="0" indent="0">
              <a:buNone/>
            </a:pPr>
            <a:r>
              <a:rPr lang="sv-SE" dirty="0"/>
              <a:t>De nya principerna för framtagande av kunskapsunderlag innebär bland annat att</a:t>
            </a:r>
          </a:p>
          <a:p>
            <a:pPr lvl="0"/>
            <a:r>
              <a:rPr lang="sv-SE" dirty="0"/>
              <a:t>vetenskaplig kunskap ska sammanställas genom systematiska sökningar när det är möjligt</a:t>
            </a:r>
          </a:p>
          <a:p>
            <a:pPr lvl="0"/>
            <a:r>
              <a:rPr lang="sv-SE" dirty="0"/>
              <a:t>forskningsresultat ska värderas utifrån trovärdighet</a:t>
            </a:r>
          </a:p>
          <a:p>
            <a:pPr lvl="0"/>
            <a:r>
              <a:rPr lang="sv-SE" dirty="0"/>
              <a:t>kunskap från olika vetenskapliga traditioner och metoder ska  tas tillvara.</a:t>
            </a:r>
          </a:p>
          <a:p>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7BF28BC5-5520-4611-68E6-8A009ECD477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679526FC-65DC-AF68-6162-BB712BDC46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64931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6D6616-FD77-5DF4-6203-A9CFB6D71540}"/>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E3375A5-A067-041A-15B4-1F288B7E6D48}"/>
              </a:ext>
            </a:extLst>
          </p:cNvPr>
          <p:cNvSpPr>
            <a:spLocks noGrp="1"/>
          </p:cNvSpPr>
          <p:nvPr>
            <p:ph type="title"/>
          </p:nvPr>
        </p:nvSpPr>
        <p:spPr>
          <a:xfrm>
            <a:off x="743608" y="365125"/>
            <a:ext cx="10515600" cy="1463675"/>
          </a:xfrm>
        </p:spPr>
        <p:txBody>
          <a:bodyPr>
            <a:noAutofit/>
          </a:bodyPr>
          <a:lstStyle/>
          <a:p>
            <a:r>
              <a:rPr lang="sv-SE" b="1" dirty="0"/>
              <a:t>Regeringens expertgrupp får en mer central roll i läroplansarbetet</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213C496D-5356-AF85-5504-AB9A7B87B000}"/>
              </a:ext>
            </a:extLst>
          </p:cNvPr>
          <p:cNvSpPr>
            <a:spLocks noGrp="1"/>
          </p:cNvSpPr>
          <p:nvPr>
            <p:ph idx="1"/>
          </p:nvPr>
        </p:nvSpPr>
        <p:spPr>
          <a:xfrm>
            <a:off x="743608" y="1711841"/>
            <a:ext cx="10515600" cy="4781033"/>
          </a:xfrm>
        </p:spPr>
        <p:txBody>
          <a:bodyPr>
            <a:normAutofit fontScale="70000" lnSpcReduction="20000"/>
          </a:bodyPr>
          <a:lstStyle/>
          <a:p>
            <a:pPr marL="0" indent="0">
              <a:buNone/>
            </a:pPr>
            <a:r>
              <a:rPr lang="sv-SE" dirty="0"/>
              <a:t>Regeringen har tidigare utsett en expertgrupp som har stöttat Skolverkets arbete med att ta fram nya läro- och kursplaner. Nu ger regeringen expertgruppen en mer aktiv och central roll i det fortsatta arbetet. Ändringen innebär att expertgruppen ska samarbeta tätare med Skolverket i arbetet med de nya läroplanerna.</a:t>
            </a:r>
          </a:p>
          <a:p>
            <a:pPr marL="0" indent="0">
              <a:buNone/>
            </a:pPr>
            <a:r>
              <a:rPr lang="sv-SE" dirty="0"/>
              <a:t>Expertgruppen består av följande medlemmar:</a:t>
            </a:r>
          </a:p>
          <a:p>
            <a:pPr lvl="0"/>
            <a:r>
              <a:rPr lang="sv-SE" dirty="0"/>
              <a:t>Linda Fälth, professor vid Linnéuniversitetet</a:t>
            </a:r>
          </a:p>
          <a:p>
            <a:pPr lvl="0"/>
            <a:r>
              <a:rPr lang="sv-SE" dirty="0"/>
              <a:t>Christopher Gillberg, professor vid Göteborgs universitet</a:t>
            </a:r>
          </a:p>
          <a:p>
            <a:pPr lvl="0"/>
            <a:r>
              <a:rPr lang="sv-SE" dirty="0"/>
              <a:t>Agneta </a:t>
            </a:r>
            <a:r>
              <a:rPr lang="sv-SE" dirty="0" err="1"/>
              <a:t>Gulz</a:t>
            </a:r>
            <a:r>
              <a:rPr lang="sv-SE" dirty="0"/>
              <a:t>, professor vid Lunds universitet och Linköpings universitet</a:t>
            </a:r>
          </a:p>
          <a:p>
            <a:pPr lvl="0"/>
            <a:r>
              <a:rPr lang="sv-SE" dirty="0"/>
              <a:t>Ola Helenius, professor vid Göteborgs universitet</a:t>
            </a:r>
          </a:p>
          <a:p>
            <a:pPr lvl="0"/>
            <a:r>
              <a:rPr lang="sv-SE" dirty="0"/>
              <a:t>Martin Ingvar, professor vid Karolinska institutet. Samordnare för expertgruppen.</a:t>
            </a:r>
          </a:p>
          <a:p>
            <a:pPr lvl="0"/>
            <a:r>
              <a:rPr lang="sv-SE" dirty="0"/>
              <a:t>Jonas Linderoth, professor vid Göteborgs universitet</a:t>
            </a:r>
          </a:p>
          <a:p>
            <a:pPr lvl="0"/>
            <a:r>
              <a:rPr lang="sv-SE" dirty="0"/>
              <a:t>Linnéa Lindquist, biträdande rektor</a:t>
            </a:r>
          </a:p>
          <a:p>
            <a:pPr lvl="0"/>
            <a:r>
              <a:rPr lang="sv-SE" dirty="0"/>
              <a:t>Håkan Sjöberg, lärare</a:t>
            </a:r>
          </a:p>
          <a:p>
            <a:pPr lvl="0"/>
            <a:r>
              <a:rPr lang="sv-SE" dirty="0"/>
              <a:t>Anna-Karin </a:t>
            </a:r>
            <a:r>
              <a:rPr lang="sv-SE" dirty="0" err="1"/>
              <a:t>Wyndhamn</a:t>
            </a:r>
            <a:r>
              <a:rPr lang="sv-SE" dirty="0"/>
              <a:t>, </a:t>
            </a:r>
            <a:r>
              <a:rPr lang="sv-SE" dirty="0" err="1"/>
              <a:t>fil.dr</a:t>
            </a:r>
            <a:r>
              <a:rPr lang="sv-SE" dirty="0"/>
              <a:t> universitetsadjunkt vid </a:t>
            </a:r>
          </a:p>
          <a:p>
            <a:pPr marL="0" lvl="0" indent="0">
              <a:buNone/>
            </a:pPr>
            <a:r>
              <a:rPr lang="sv-SE" dirty="0"/>
              <a:t>   Göteborgs universitet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A7511936-9F85-1C08-E921-A86B796B62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AB22D7DD-28CF-BBFE-8D5F-2B77F5A92C8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851904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ED36D3-2AA1-052C-DE4C-F954E7FA5980}"/>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2D97315D-5A2F-DC19-3E49-3DEF110EA461}"/>
              </a:ext>
            </a:extLst>
          </p:cNvPr>
          <p:cNvSpPr>
            <a:spLocks noGrp="1"/>
          </p:cNvSpPr>
          <p:nvPr>
            <p:ph type="title"/>
          </p:nvPr>
        </p:nvSpPr>
        <p:spPr>
          <a:xfrm>
            <a:off x="743608" y="365125"/>
            <a:ext cx="10515600" cy="1463675"/>
          </a:xfrm>
        </p:spPr>
        <p:txBody>
          <a:bodyPr>
            <a:noAutofit/>
          </a:bodyPr>
          <a:lstStyle/>
          <a:p>
            <a:r>
              <a:rPr lang="sv-SE" b="1" dirty="0"/>
              <a:t>Stärk den yrkesnära undervisning i </a:t>
            </a:r>
            <a:r>
              <a:rPr lang="sv-SE" b="1" dirty="0" err="1"/>
              <a:t>komvux</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8FC7DA18-9011-6114-5F4A-C57846A37909}"/>
              </a:ext>
            </a:extLst>
          </p:cNvPr>
          <p:cNvSpPr>
            <a:spLocks noGrp="1"/>
          </p:cNvSpPr>
          <p:nvPr>
            <p:ph idx="1"/>
          </p:nvPr>
        </p:nvSpPr>
        <p:spPr>
          <a:xfrm>
            <a:off x="743608" y="1567543"/>
            <a:ext cx="10515600" cy="4925332"/>
          </a:xfrm>
        </p:spPr>
        <p:txBody>
          <a:bodyPr>
            <a:normAutofit/>
          </a:bodyPr>
          <a:lstStyle/>
          <a:p>
            <a:pPr marL="0" indent="0">
              <a:buNone/>
            </a:pPr>
            <a:r>
              <a:rPr lang="sv-SE" dirty="0"/>
              <a:t>Från 1 juli 2026 införs skärpta språkkrav i äldreomsorgen. Regeringen ger därför Skolverket i uppdrag att ta fram stöd för hur undervisning i svenska som andraspråk, nivå 1, och yrkesämnen som ingår i vård- och omsorgsprogrammet kan integreras vid utbildning i </a:t>
            </a:r>
            <a:r>
              <a:rPr lang="sv-SE" dirty="0" err="1"/>
              <a:t>komvux</a:t>
            </a:r>
            <a:r>
              <a:rPr lang="sv-SE" dirty="0"/>
              <a:t>.</a:t>
            </a:r>
          </a:p>
          <a:p>
            <a:r>
              <a:rPr lang="sv-SE" dirty="0"/>
              <a:t>Vid genomförandet ska Skolverket inhämta kunskap och erfarenheter från Stockholms universitet, som i dag bedriver ett utvecklingsarbete kring språk- och yrkesintegrerad undervisning för vuxna, och Socialstyrelsen.</a:t>
            </a:r>
          </a:p>
          <a:p>
            <a:r>
              <a:rPr lang="sv-SE" dirty="0"/>
              <a:t>Uppdraget ska redovisas senast den 31 mars 2028.</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A74F4451-E393-A344-2920-B6942B4322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722EFE20-1DC0-2116-A810-2A052A1100C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557356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2671C5-C11A-7343-CFCC-2B77BFA3EA7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299312D-449F-59E7-A5D4-777C48EF90AD}"/>
              </a:ext>
            </a:extLst>
          </p:cNvPr>
          <p:cNvSpPr>
            <a:spLocks noGrp="1"/>
          </p:cNvSpPr>
          <p:nvPr>
            <p:ph type="title"/>
          </p:nvPr>
        </p:nvSpPr>
        <p:spPr>
          <a:xfrm>
            <a:off x="743608" y="365125"/>
            <a:ext cx="10515600" cy="1463675"/>
          </a:xfrm>
        </p:spPr>
        <p:txBody>
          <a:bodyPr>
            <a:noAutofit/>
          </a:bodyPr>
          <a:lstStyle/>
          <a:p>
            <a:r>
              <a:rPr lang="sv-SE" b="1" dirty="0"/>
              <a:t>Skolverket ska genomföra kunskapshöjande insatser mot antisemitism</a:t>
            </a:r>
            <a:r>
              <a:rPr lang="sv-SE" dirty="0">
                <a:effectLst/>
              </a:rPr>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17BC7B76-B121-A945-176B-6E46D0C38B51}"/>
              </a:ext>
            </a:extLst>
          </p:cNvPr>
          <p:cNvSpPr>
            <a:spLocks noGrp="1"/>
          </p:cNvSpPr>
          <p:nvPr>
            <p:ph idx="1"/>
          </p:nvPr>
        </p:nvSpPr>
        <p:spPr>
          <a:xfrm>
            <a:off x="743608" y="1956391"/>
            <a:ext cx="10515600" cy="4536484"/>
          </a:xfrm>
        </p:spPr>
        <p:txBody>
          <a:bodyPr>
            <a:normAutofit/>
          </a:bodyPr>
          <a:lstStyle/>
          <a:p>
            <a:pPr marL="0" indent="0">
              <a:buNone/>
            </a:pPr>
            <a:endParaRPr lang="sv-SE" sz="4000" dirty="0"/>
          </a:p>
          <a:p>
            <a:pPr marL="0" indent="0">
              <a:buNone/>
            </a:pPr>
            <a:r>
              <a:rPr lang="sv-SE" dirty="0"/>
              <a:t>En studie från Skolverket visar att det kan vara svårt för skolan att upptäcka antisemitiska uttryck. Därför ger regeringen Skolverket ett uppdrag i regleringsbrevet att genomföra kunskapshöjande insatser riktade till huvudmän i syfte att motverka antisemitism i skolväsendet. Insatserna ska fokusera på spridning av Skolverkets egna och andra relevanta aktörers befintliga insatser och metoder.</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62B2D422-8BAE-0DFE-9D3A-68C3462364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1A8F1DE0-DA16-A626-2F68-801309F9176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352139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36634E-0DFF-08E2-9A7E-13AD3D2B7B35}"/>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F6F57B4C-C73C-A439-B3E9-7BA60EC458A2}"/>
              </a:ext>
            </a:extLst>
          </p:cNvPr>
          <p:cNvSpPr>
            <a:spLocks noGrp="1"/>
          </p:cNvSpPr>
          <p:nvPr>
            <p:ph type="title"/>
          </p:nvPr>
        </p:nvSpPr>
        <p:spPr>
          <a:xfrm>
            <a:off x="743608" y="365125"/>
            <a:ext cx="10515600" cy="1463675"/>
          </a:xfrm>
        </p:spPr>
        <p:txBody>
          <a:bodyPr>
            <a:noAutofit/>
          </a:bodyPr>
          <a:lstStyle/>
          <a:p>
            <a:r>
              <a:rPr lang="sv-SE" b="1" dirty="0"/>
              <a:t>Skolverket får i uppdrag att stödja trygghet och </a:t>
            </a:r>
            <a:r>
              <a:rPr lang="sv-SE" b="1" dirty="0" err="1"/>
              <a:t>studiero</a:t>
            </a:r>
            <a:r>
              <a:rPr lang="sv-SE" b="1" dirty="0"/>
              <a:t> i skolan</a:t>
            </a:r>
            <a:r>
              <a:rPr lang="sv-SE" dirty="0">
                <a:effectLst/>
              </a:rPr>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04778F6D-32CF-D539-EDAF-10A17E9625C3}"/>
              </a:ext>
            </a:extLst>
          </p:cNvPr>
          <p:cNvSpPr>
            <a:spLocks noGrp="1"/>
          </p:cNvSpPr>
          <p:nvPr>
            <p:ph idx="1"/>
          </p:nvPr>
        </p:nvSpPr>
        <p:spPr>
          <a:xfrm>
            <a:off x="743608" y="1567543"/>
            <a:ext cx="10515600" cy="4925332"/>
          </a:xfrm>
        </p:spPr>
        <p:txBody>
          <a:bodyPr>
            <a:normAutofit/>
          </a:bodyPr>
          <a:lstStyle/>
          <a:p>
            <a:pPr marL="0" indent="0">
              <a:buNone/>
            </a:pPr>
            <a:endParaRPr lang="sv-SE" sz="4000" dirty="0"/>
          </a:p>
          <a:p>
            <a:r>
              <a:rPr lang="sv-SE" dirty="0"/>
              <a:t>Höstterminen 2026 föreslås nya regler gälla som ska öka tryggheten och </a:t>
            </a:r>
            <a:r>
              <a:rPr lang="sv-SE" dirty="0" err="1"/>
              <a:t>studieron</a:t>
            </a:r>
            <a:r>
              <a:rPr lang="sv-SE" dirty="0"/>
              <a:t> i skolan. </a:t>
            </a:r>
          </a:p>
          <a:p>
            <a:r>
              <a:rPr lang="sv-SE" dirty="0"/>
              <a:t>Nu får Skolverket i uppdrag att ta fram stöd, till exempel i form av exempelmallar, som ska ge en både konkret och juridisk vägledning. </a:t>
            </a:r>
          </a:p>
          <a:p>
            <a:r>
              <a:rPr lang="sv-SE" dirty="0"/>
              <a:t>Stödmaterialet ska publiceras på Skolverkets webbplats så snart som möjligt efter att riksdagen har beslutat om propositionen, men senast den 1 januari 2027.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7D4CA8F9-E6ED-92F7-D3C0-FD7A16AF88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3AF0E9D3-4DA4-1CC3-2483-ABCE5EDA9B5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169223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358CFE-F35C-350C-65B4-DD24902D861B}"/>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A193DFE-5340-A1AD-F5B8-013EBF064F4A}"/>
              </a:ext>
            </a:extLst>
          </p:cNvPr>
          <p:cNvSpPr>
            <a:spLocks noGrp="1"/>
          </p:cNvSpPr>
          <p:nvPr>
            <p:ph type="title"/>
          </p:nvPr>
        </p:nvSpPr>
        <p:spPr>
          <a:xfrm>
            <a:off x="743608" y="365125"/>
            <a:ext cx="10515600" cy="1463675"/>
          </a:xfrm>
        </p:spPr>
        <p:txBody>
          <a:bodyPr>
            <a:noAutofit/>
          </a:bodyPr>
          <a:lstStyle/>
          <a:p>
            <a:r>
              <a:rPr lang="sv-SE" b="1" dirty="0"/>
              <a:t>Nytt uppdrag för att stärka skolans brottsförebyggande arbete</a:t>
            </a:r>
            <a:r>
              <a:rPr lang="sv-SE" dirty="0">
                <a:effectLst/>
              </a:rPr>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6B17CF80-BE5A-A451-A69D-215819F28D5F}"/>
              </a:ext>
            </a:extLst>
          </p:cNvPr>
          <p:cNvSpPr>
            <a:spLocks noGrp="1"/>
          </p:cNvSpPr>
          <p:nvPr>
            <p:ph idx="1"/>
          </p:nvPr>
        </p:nvSpPr>
        <p:spPr>
          <a:xfrm>
            <a:off x="743608" y="1828799"/>
            <a:ext cx="10515600" cy="4664075"/>
          </a:xfrm>
        </p:spPr>
        <p:txBody>
          <a:bodyPr>
            <a:normAutofit/>
          </a:bodyPr>
          <a:lstStyle/>
          <a:p>
            <a:pPr marL="0" indent="0">
              <a:buNone/>
            </a:pPr>
            <a:endParaRPr lang="sv-SE" sz="4000" dirty="0"/>
          </a:p>
          <a:p>
            <a:pPr marL="0" indent="0">
              <a:buNone/>
            </a:pPr>
            <a:r>
              <a:rPr lang="sv-SE" dirty="0"/>
              <a:t>Regeringen ger Skolverket, Brottsförebyggande rådet (Brå) och Socialstyrelsen ett gemensamt uppdrag att ta fram ett sammanhållet, behovsanpassat och praktiknära kunskaps- och metodstöd för brottsförebyggande arbete i skolväsendet.</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C0FF7952-9317-E361-E4CF-FC17689C5E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E384541C-8332-80FA-8390-59B64A7DE3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201824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B1E50A-3282-4968-FCC2-652AA5350419}"/>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C5A97095-CDC8-2659-1D04-EE071178E9FC}"/>
              </a:ext>
            </a:extLst>
          </p:cNvPr>
          <p:cNvSpPr>
            <a:spLocks noGrp="1"/>
          </p:cNvSpPr>
          <p:nvPr>
            <p:ph type="title"/>
          </p:nvPr>
        </p:nvSpPr>
        <p:spPr>
          <a:xfrm>
            <a:off x="743608" y="365125"/>
            <a:ext cx="10515600" cy="1463675"/>
          </a:xfrm>
        </p:spPr>
        <p:txBody>
          <a:bodyPr>
            <a:noAutofit/>
          </a:bodyPr>
          <a:lstStyle/>
          <a:p>
            <a:r>
              <a:rPr lang="sv-SE" b="1" dirty="0"/>
              <a:t>Nytt stödmaterial ska hjälpa skolor att förebygga kriminalitet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4B1150CF-78B1-C314-9ED9-2679106D2CED}"/>
              </a:ext>
            </a:extLst>
          </p:cNvPr>
          <p:cNvSpPr>
            <a:spLocks noGrp="1"/>
          </p:cNvSpPr>
          <p:nvPr>
            <p:ph idx="1"/>
          </p:nvPr>
        </p:nvSpPr>
        <p:spPr>
          <a:xfrm>
            <a:off x="743608" y="2020185"/>
            <a:ext cx="10515600" cy="4472689"/>
          </a:xfrm>
        </p:spPr>
        <p:txBody>
          <a:bodyPr>
            <a:normAutofit lnSpcReduction="10000"/>
          </a:bodyPr>
          <a:lstStyle/>
          <a:p>
            <a:pPr marL="0" indent="0">
              <a:buNone/>
            </a:pPr>
            <a:r>
              <a:rPr lang="sv-SE" dirty="0"/>
              <a:t>Regeringen ger Skolverket i uppdrag att ta fram ett nytt stödmaterial som ska stärka skolans arbete med att förmedla och förankra respekt för lagar och föreskrifter.</a:t>
            </a:r>
          </a:p>
          <a:p>
            <a:pPr marL="0" indent="0">
              <a:buNone/>
            </a:pPr>
            <a:r>
              <a:rPr lang="sv-SE" dirty="0"/>
              <a:t>Stödmaterialet ska:</a:t>
            </a:r>
          </a:p>
          <a:p>
            <a:pPr lvl="0"/>
            <a:r>
              <a:rPr lang="sv-SE" dirty="0"/>
              <a:t>vara ett praktiknära kunskaps- och metodstöd som vilar på vetenskaplig grund och beprövad erfarenhet</a:t>
            </a:r>
          </a:p>
          <a:p>
            <a:pPr lvl="0"/>
            <a:r>
              <a:rPr lang="sv-SE" dirty="0"/>
              <a:t>gälla från förskolan upp till och med vuxenutbildningen</a:t>
            </a:r>
          </a:p>
          <a:p>
            <a:pPr lvl="0"/>
            <a:r>
              <a:rPr lang="sv-SE" dirty="0"/>
              <a:t>vara anpassat efter verksamheternas olika behov och förutsättningar samt efter elevernas ålder och </a:t>
            </a:r>
          </a:p>
          <a:p>
            <a:pPr marL="0" lvl="0" indent="0">
              <a:buNone/>
            </a:pPr>
            <a:r>
              <a:rPr lang="sv-SE" dirty="0"/>
              <a:t>   mognad.</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FF771475-E524-6458-CF4A-53359D7E3E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B09853FC-B87A-103B-D03E-40CC0F4149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180935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B3D868-274A-4BCB-B56A-655503A456CD}"/>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F701C99-DA12-4C99-8F34-74D7436BBE54}"/>
              </a:ext>
            </a:extLst>
          </p:cNvPr>
          <p:cNvSpPr>
            <a:spLocks noGrp="1"/>
          </p:cNvSpPr>
          <p:nvPr>
            <p:ph type="title"/>
          </p:nvPr>
        </p:nvSpPr>
        <p:spPr>
          <a:xfrm>
            <a:off x="743608" y="365125"/>
            <a:ext cx="10515600" cy="1463675"/>
          </a:xfrm>
        </p:spPr>
        <p:txBody>
          <a:bodyPr>
            <a:noAutofit/>
          </a:bodyPr>
          <a:lstStyle/>
          <a:p>
            <a:r>
              <a:rPr lang="sv-SE" b="1" dirty="0"/>
              <a:t>Nytt stöd för att motverka sexualbrott</a:t>
            </a:r>
            <a:r>
              <a:rPr lang="sv-SE" dirty="0">
                <a:effectLst/>
              </a:rPr>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BA373148-4DED-934D-A21F-1D533FF09607}"/>
              </a:ext>
            </a:extLst>
          </p:cNvPr>
          <p:cNvSpPr>
            <a:spLocks noGrp="1"/>
          </p:cNvSpPr>
          <p:nvPr>
            <p:ph idx="1"/>
          </p:nvPr>
        </p:nvSpPr>
        <p:spPr>
          <a:xfrm>
            <a:off x="743608" y="1567543"/>
            <a:ext cx="10515600" cy="4925332"/>
          </a:xfrm>
        </p:spPr>
        <p:txBody>
          <a:bodyPr>
            <a:normAutofit fontScale="77500" lnSpcReduction="20000"/>
          </a:bodyPr>
          <a:lstStyle/>
          <a:p>
            <a:pPr marL="0" indent="0">
              <a:buNone/>
            </a:pPr>
            <a:r>
              <a:rPr lang="sv-SE" dirty="0"/>
              <a:t>På uppdrag av regeringen har Skolverket tagit fram ett stöd för hur förskolor, skolor, fritidshem och annan pedagogisk verksamhet kan arbeta för att motverka att barn och elever utsätts för sexualbrott eller andra grova brott av en vuxen i verksamheten. Det kompletterar Skolverkets övriga stöd för hur förskolor och skolor kan arbeta för att förebygga olika typer av brott.</a:t>
            </a:r>
          </a:p>
          <a:p>
            <a:pPr marL="0" indent="0">
              <a:buNone/>
            </a:pPr>
            <a:endParaRPr lang="sv-SE" dirty="0"/>
          </a:p>
          <a:p>
            <a:pPr marL="0" indent="0">
              <a:buNone/>
            </a:pPr>
            <a:r>
              <a:rPr lang="sv-SE" dirty="0"/>
              <a:t>Stödet innehåller följande delar:</a:t>
            </a:r>
          </a:p>
          <a:p>
            <a:pPr lvl="0"/>
            <a:r>
              <a:rPr lang="sv-SE" dirty="0"/>
              <a:t>Skolklimat och arbetsmiljö</a:t>
            </a:r>
          </a:p>
          <a:p>
            <a:pPr lvl="0"/>
            <a:r>
              <a:rPr lang="sv-SE" dirty="0"/>
              <a:t>Lämplighetsprövning vid rekrytering</a:t>
            </a:r>
          </a:p>
          <a:p>
            <a:pPr lvl="0"/>
            <a:r>
              <a:rPr lang="sv-SE" dirty="0"/>
              <a:t>Rutiner och ansvar för annan personal och externa personer</a:t>
            </a:r>
          </a:p>
          <a:p>
            <a:pPr lvl="0"/>
            <a:r>
              <a:rPr lang="sv-SE" dirty="0"/>
              <a:t>Kontroll i belastningsregistret</a:t>
            </a:r>
          </a:p>
          <a:p>
            <a:pPr lvl="0"/>
            <a:r>
              <a:rPr lang="sv-SE" dirty="0"/>
              <a:t>Rutiner för det vardagliga arbetet</a:t>
            </a:r>
          </a:p>
          <a:p>
            <a:pPr lvl="0"/>
            <a:r>
              <a:rPr lang="sv-SE" dirty="0"/>
              <a:t>Lokaler och utemiljö</a:t>
            </a:r>
          </a:p>
          <a:p>
            <a:pPr lvl="0"/>
            <a:r>
              <a:rPr lang="sv-SE" dirty="0"/>
              <a:t>Kunskaper och kompetens</a:t>
            </a:r>
          </a:p>
          <a:p>
            <a:pPr lvl="0"/>
            <a:r>
              <a:rPr lang="sv-SE" dirty="0"/>
              <a:t>När misstanke uppstår</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459714EE-3C5F-A36F-B5F4-9E306DB2A9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17BA90F0-C60F-93E2-084E-6DCF92430B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72430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541325-48C6-51B4-AEBF-368323860A96}"/>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E02DBB9B-9888-EAFD-7A29-2DC5AAD8838F}"/>
              </a:ext>
            </a:extLst>
          </p:cNvPr>
          <p:cNvSpPr>
            <a:spLocks noGrp="1"/>
          </p:cNvSpPr>
          <p:nvPr>
            <p:ph type="title"/>
          </p:nvPr>
        </p:nvSpPr>
        <p:spPr>
          <a:xfrm>
            <a:off x="743608" y="365125"/>
            <a:ext cx="10515600" cy="1463675"/>
          </a:xfrm>
        </p:spPr>
        <p:txBody>
          <a:bodyPr>
            <a:noAutofit/>
          </a:bodyPr>
          <a:lstStyle/>
          <a:p>
            <a:r>
              <a:rPr lang="sv-SE" b="1" dirty="0"/>
              <a:t>Lägre pensionsavgifter för anställda i välfärden</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0CD25013-25F2-B6DF-DC67-5A1FEF19B3A5}"/>
              </a:ext>
            </a:extLst>
          </p:cNvPr>
          <p:cNvSpPr>
            <a:spLocks noGrp="1"/>
          </p:cNvSpPr>
          <p:nvPr>
            <p:ph idx="1"/>
          </p:nvPr>
        </p:nvSpPr>
        <p:spPr>
          <a:xfrm>
            <a:off x="743608" y="1852091"/>
            <a:ext cx="10515600" cy="4640784"/>
          </a:xfrm>
        </p:spPr>
        <p:txBody>
          <a:bodyPr>
            <a:normAutofit fontScale="92500" lnSpcReduction="20000"/>
          </a:bodyPr>
          <a:lstStyle/>
          <a:p>
            <a:r>
              <a:rPr lang="sv-SE" dirty="0"/>
              <a:t>SKR och de andra kollektivavtalsparterna inom den kommunala sektorn är överens om ändringar i tjänstepensionsavtalet AKAP‑KR:s Anslutningsvillkor.</a:t>
            </a:r>
          </a:p>
          <a:p>
            <a:endParaRPr lang="sv-SE" dirty="0"/>
          </a:p>
          <a:p>
            <a:r>
              <a:rPr lang="sv-SE" dirty="0"/>
              <a:t> Överenskommelsen innebär att 1,2 miljoner anställda i kommuner och regioner får lägre avgifter för förvaltningen av sin avgiftsbestämda ålderspension.</a:t>
            </a:r>
          </a:p>
          <a:p>
            <a:r>
              <a:rPr lang="sv-SE" dirty="0"/>
              <a:t> </a:t>
            </a:r>
          </a:p>
          <a:p>
            <a:r>
              <a:rPr lang="sv-SE" dirty="0"/>
              <a:t>Medarbetare i kommuner och regioner får lägre avgifter, vilket på sikt ger förbättrade förutsättningar för ett högre tjänstepensionsutfall. Modellen för avgifter förändras också genom införandet av en enhetlig årlig avgift, vilket ger en mer överskådlig struktur och kan innebära lägre kostnader för den försäkrade.</a:t>
            </a:r>
          </a:p>
          <a:p>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C5A911D1-344A-B150-4E91-CC4A3599EA7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FDB32854-3ECE-1708-6A71-0D3D2D868D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875447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06DA1D-1182-C46B-AFE1-21A5C3BE2EBC}"/>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4C2053B-9C5D-0B72-6C8F-4F0107105FB4}"/>
              </a:ext>
            </a:extLst>
          </p:cNvPr>
          <p:cNvSpPr>
            <a:spLocks noGrp="1"/>
          </p:cNvSpPr>
          <p:nvPr>
            <p:ph type="title"/>
          </p:nvPr>
        </p:nvSpPr>
        <p:spPr>
          <a:xfrm>
            <a:off x="743608" y="365125"/>
            <a:ext cx="10515600" cy="1463675"/>
          </a:xfrm>
        </p:spPr>
        <p:txBody>
          <a:bodyPr>
            <a:noAutofit/>
          </a:bodyPr>
          <a:lstStyle/>
          <a:p>
            <a:r>
              <a:rPr lang="sv-SE" b="1" dirty="0"/>
              <a:t>Rapport om kränkningar och våld bland elever</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02AE7135-89D9-1209-51EB-2E9F82C3C628}"/>
              </a:ext>
            </a:extLst>
          </p:cNvPr>
          <p:cNvSpPr>
            <a:spLocks noGrp="1"/>
          </p:cNvSpPr>
          <p:nvPr>
            <p:ph idx="1"/>
          </p:nvPr>
        </p:nvSpPr>
        <p:spPr>
          <a:xfrm>
            <a:off x="743608" y="1567543"/>
            <a:ext cx="10515600" cy="4925332"/>
          </a:xfrm>
        </p:spPr>
        <p:txBody>
          <a:bodyPr>
            <a:normAutofit/>
          </a:bodyPr>
          <a:lstStyle/>
          <a:p>
            <a:pPr marL="0" indent="0">
              <a:buNone/>
            </a:pPr>
            <a:endParaRPr lang="sv-SE" sz="4000" dirty="0"/>
          </a:p>
          <a:p>
            <a:pPr marL="0" indent="0">
              <a:buNone/>
            </a:pPr>
            <a:r>
              <a:rPr lang="sv-SE" dirty="0"/>
              <a:t>Fackförbundet Sveriges lärare har presenterat en rapport om hot, kränkningar och våld mellan elever ”Skolan som slagfält”.</a:t>
            </a:r>
          </a:p>
          <a:p>
            <a:pPr marL="0" indent="0">
              <a:buNone/>
            </a:pPr>
            <a:r>
              <a:rPr lang="sv-SE" dirty="0"/>
              <a:t> Rapporten beskriver att hot och våld i skolan är ett växande problem och att det finns ett samband med ekonomiska nedskärningar.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063AF43E-0654-86E5-9F8A-79EF2D20C8D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261202EF-A758-150E-2C92-231F5C0B6C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87472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847924-085E-DABB-48DD-F889853DB80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2A35269B-7EE7-87C7-82C8-A36B7BBD691A}"/>
              </a:ext>
            </a:extLst>
          </p:cNvPr>
          <p:cNvSpPr>
            <a:spLocks noGrp="1"/>
          </p:cNvSpPr>
          <p:nvPr>
            <p:ph type="title"/>
          </p:nvPr>
        </p:nvSpPr>
        <p:spPr>
          <a:xfrm>
            <a:off x="743608" y="365125"/>
            <a:ext cx="10515600" cy="1463675"/>
          </a:xfrm>
        </p:spPr>
        <p:txBody>
          <a:bodyPr>
            <a:noAutofit/>
          </a:bodyPr>
          <a:lstStyle/>
          <a:p>
            <a:r>
              <a:rPr lang="sv-SE" b="1" dirty="0"/>
              <a:t>Språkfrukost i skolan</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2B6EDED4-F3CB-4F1C-1FCD-2C945F7CC485}"/>
              </a:ext>
            </a:extLst>
          </p:cNvPr>
          <p:cNvSpPr>
            <a:spLocks noGrp="1"/>
          </p:cNvSpPr>
          <p:nvPr>
            <p:ph idx="1"/>
          </p:nvPr>
        </p:nvSpPr>
        <p:spPr>
          <a:xfrm>
            <a:off x="743608" y="1701209"/>
            <a:ext cx="10515600" cy="4791666"/>
          </a:xfrm>
        </p:spPr>
        <p:txBody>
          <a:bodyPr>
            <a:normAutofit fontScale="92500"/>
          </a:bodyPr>
          <a:lstStyle/>
          <a:p>
            <a:pPr marL="0" indent="0">
              <a:buNone/>
            </a:pPr>
            <a:r>
              <a:rPr lang="sv-SE" dirty="0"/>
              <a:t>I </a:t>
            </a:r>
            <a:r>
              <a:rPr lang="sv-SE" dirty="0" err="1"/>
              <a:t>vårändringsbudgeten</a:t>
            </a:r>
            <a:r>
              <a:rPr lang="sv-SE" dirty="0"/>
              <a:t> föreslår regeringen en ny satsning på språkträning i svenska genom språkfrukost och ytterligare satsningar på böcker och läxhjälp.</a:t>
            </a:r>
          </a:p>
          <a:p>
            <a:pPr marL="0" indent="0">
              <a:buNone/>
            </a:pPr>
            <a:endParaRPr lang="sv-SE" dirty="0"/>
          </a:p>
          <a:p>
            <a:r>
              <a:rPr lang="sv-SE" dirty="0"/>
              <a:t>För språkfrukost avsätts 30 miljoner kronor avsätts för höstterminen 2026. Medlen ska användas till personal- och frukostkostnader.</a:t>
            </a:r>
          </a:p>
          <a:p>
            <a:r>
              <a:rPr lang="sv-SE" dirty="0"/>
              <a:t>Statsbidraget för hjälp med läxor eller annat skolarbete utanför ordinarie undervisningstid förstärks </a:t>
            </a:r>
            <a:r>
              <a:rPr lang="sv-SE"/>
              <a:t>med 50 </a:t>
            </a:r>
            <a:r>
              <a:rPr lang="sv-SE" dirty="0"/>
              <a:t>miljoner kronor för 2026.</a:t>
            </a:r>
          </a:p>
          <a:p>
            <a:r>
              <a:rPr lang="sv-SE" dirty="0"/>
              <a:t>Statsbidraget för inköp av litteratur förstärks med </a:t>
            </a:r>
          </a:p>
          <a:p>
            <a:pPr marL="0" indent="0">
              <a:buNone/>
            </a:pPr>
            <a:r>
              <a:rPr lang="sv-SE" dirty="0"/>
              <a:t>   50 miljoner kronor för 2026.</a:t>
            </a:r>
          </a:p>
          <a:p>
            <a:endParaRPr lang="sv-SE" dirty="0"/>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51DA4A52-9EA8-8E19-B5AE-3DEDF5D128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3DD73C67-4F38-3255-1695-D51D074955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386396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2AC9AB-FEA3-2460-C417-6D77CB0348D7}"/>
              </a:ext>
            </a:extLst>
          </p:cNvPr>
          <p:cNvSpPr>
            <a:spLocks noGrp="1"/>
          </p:cNvSpPr>
          <p:nvPr>
            <p:ph type="ctrTitle"/>
          </p:nvPr>
        </p:nvSpPr>
        <p:spPr/>
        <p:txBody>
          <a:bodyPr/>
          <a:lstStyle/>
          <a:p>
            <a:endParaRPr lang="sv-SE"/>
          </a:p>
        </p:txBody>
      </p:sp>
      <p:sp>
        <p:nvSpPr>
          <p:cNvPr id="3" name="Underrubrik 2">
            <a:extLst>
              <a:ext uri="{FF2B5EF4-FFF2-40B4-BE49-F238E27FC236}">
                <a16:creationId xmlns:a16="http://schemas.microsoft.com/office/drawing/2014/main" id="{287D6AA0-5D35-6EA6-4C68-4B4284222FB2}"/>
              </a:ext>
            </a:extLst>
          </p:cNvPr>
          <p:cNvSpPr>
            <a:spLocks noGrp="1"/>
          </p:cNvSpPr>
          <p:nvPr>
            <p:ph type="subTitle" idx="1"/>
          </p:nvPr>
        </p:nvSpPr>
        <p:spPr/>
        <p:txBody>
          <a:bodyPr/>
          <a:lstStyle/>
          <a:p>
            <a:endParaRPr lang="sv-SE"/>
          </a:p>
        </p:txBody>
      </p:sp>
    </p:spTree>
    <p:extLst>
      <p:ext uri="{BB962C8B-B14F-4D97-AF65-F5344CB8AC3E}">
        <p14:creationId xmlns:p14="http://schemas.microsoft.com/office/powerpoint/2010/main" val="4145108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BA8215-0959-2C34-9B3D-210284F03C55}"/>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E8985D4-598E-4DBA-F32C-AC5B49AB7428}"/>
              </a:ext>
            </a:extLst>
          </p:cNvPr>
          <p:cNvSpPr>
            <a:spLocks noGrp="1"/>
          </p:cNvSpPr>
          <p:nvPr>
            <p:ph type="title"/>
          </p:nvPr>
        </p:nvSpPr>
        <p:spPr>
          <a:xfrm>
            <a:off x="743608" y="365125"/>
            <a:ext cx="10515600" cy="1463675"/>
          </a:xfrm>
        </p:spPr>
        <p:txBody>
          <a:bodyPr>
            <a:noAutofit/>
          </a:bodyPr>
          <a:lstStyle/>
          <a:p>
            <a:r>
              <a:rPr lang="sv-SE" b="1" dirty="0"/>
              <a:t>Skolverket får uppdrag om kulturkanon i skolan</a:t>
            </a:r>
            <a:r>
              <a:rPr lang="sv-SE" dirty="0">
                <a:effectLst/>
              </a:rPr>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4F373073-BD64-81AB-24DE-5090FF65EC80}"/>
              </a:ext>
            </a:extLst>
          </p:cNvPr>
          <p:cNvSpPr>
            <a:spLocks noGrp="1"/>
          </p:cNvSpPr>
          <p:nvPr>
            <p:ph idx="1"/>
          </p:nvPr>
        </p:nvSpPr>
        <p:spPr>
          <a:xfrm>
            <a:off x="743608" y="1567543"/>
            <a:ext cx="10515600" cy="4925332"/>
          </a:xfrm>
        </p:spPr>
        <p:txBody>
          <a:bodyPr>
            <a:normAutofit/>
          </a:bodyPr>
          <a:lstStyle/>
          <a:p>
            <a:pPr marL="0" indent="0">
              <a:buNone/>
            </a:pPr>
            <a:endParaRPr lang="sv-SE" sz="4000" dirty="0"/>
          </a:p>
          <a:p>
            <a:r>
              <a:rPr lang="sv-SE" dirty="0"/>
              <a:t>Regeringen ger Skolverket i uppdrag att föreslå hur kulturkanon kan införas i relevanta delar i styrdokumenten. </a:t>
            </a:r>
          </a:p>
          <a:p>
            <a:r>
              <a:rPr lang="sv-SE" dirty="0"/>
              <a:t>Skolverket ska också ta fram ett stöd för hur kulturkanon kan användas i utbildningen. Uppdraget ska redovisas senast den 31 maj 2027.</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64446D6C-3B16-4391-CA8E-2DFCE4500C8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A20CFA7E-277D-FA82-F6BD-4CC738495F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35157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D6FF2E-679F-E990-CCB4-13E7B6E72881}"/>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2A2C5A1-7663-168F-1565-1AEA335898C6}"/>
              </a:ext>
            </a:extLst>
          </p:cNvPr>
          <p:cNvSpPr>
            <a:spLocks noGrp="1"/>
          </p:cNvSpPr>
          <p:nvPr>
            <p:ph type="title"/>
          </p:nvPr>
        </p:nvSpPr>
        <p:spPr>
          <a:xfrm>
            <a:off x="743608" y="365125"/>
            <a:ext cx="10515600" cy="1463675"/>
          </a:xfrm>
        </p:spPr>
        <p:txBody>
          <a:bodyPr>
            <a:noAutofit/>
          </a:bodyPr>
          <a:lstStyle/>
          <a:p>
            <a:r>
              <a:rPr lang="sv-SE" b="1" dirty="0"/>
              <a:t>Regeringen presenterar en lässtrategi för Sverige</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B4302452-25E6-89E7-1B99-79B3D4E84EA0}"/>
              </a:ext>
            </a:extLst>
          </p:cNvPr>
          <p:cNvSpPr>
            <a:spLocks noGrp="1"/>
          </p:cNvSpPr>
          <p:nvPr>
            <p:ph idx="1"/>
          </p:nvPr>
        </p:nvSpPr>
        <p:spPr>
          <a:xfrm>
            <a:off x="743608" y="1852091"/>
            <a:ext cx="10515600" cy="4640784"/>
          </a:xfrm>
        </p:spPr>
        <p:txBody>
          <a:bodyPr>
            <a:normAutofit fontScale="92500" lnSpcReduction="10000"/>
          </a:bodyPr>
          <a:lstStyle/>
          <a:p>
            <a:r>
              <a:rPr lang="sv-SE" dirty="0"/>
              <a:t>Regeringen har presenterat en femårig lässtrategi för Sverige. Syftet med strategin är att peka ut en riktning framåt för regeringens fortsatta arbete med att stärka läsförmågan i Sverige. I strategin redogör regeringen för sina insatser på området och för de samhällsförändringar och utmaningar Sverige står inför.</a:t>
            </a:r>
          </a:p>
          <a:p>
            <a:pPr marL="0" indent="0">
              <a:buNone/>
            </a:pPr>
            <a:r>
              <a:rPr lang="sv-SE" dirty="0"/>
              <a:t> </a:t>
            </a:r>
          </a:p>
          <a:p>
            <a:r>
              <a:rPr lang="sv-SE" dirty="0"/>
              <a:t>Regeringen har också presenterat ett uppdrag till Mediemyndigheten att utifrån befintlig kunskap sammanställa och sprida information om betydelsen av, och sambandet mellan, läsförmåga och medie- och informationskunnighet för att stärka samhällets motståndskraft mot bland annat desinformation och otillbörlig informationspåverkan.</a:t>
            </a:r>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19A90E43-3F31-0A4D-0023-56849FB278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834FAE3B-ABE3-72EE-35A2-EFD7C1AB16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95763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49FF7-5957-40F6-B998-7D258826D199}"/>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354BADE-CB7C-67D7-0AFA-AD8CC40424BE}"/>
              </a:ext>
            </a:extLst>
          </p:cNvPr>
          <p:cNvSpPr>
            <a:spLocks noGrp="1"/>
          </p:cNvSpPr>
          <p:nvPr>
            <p:ph type="title"/>
          </p:nvPr>
        </p:nvSpPr>
        <p:spPr>
          <a:xfrm>
            <a:off x="743608" y="365125"/>
            <a:ext cx="10515600" cy="1463675"/>
          </a:xfrm>
        </p:spPr>
        <p:txBody>
          <a:bodyPr>
            <a:noAutofit/>
          </a:bodyPr>
          <a:lstStyle/>
          <a:p>
            <a:r>
              <a:rPr lang="sv-SE" b="1" dirty="0"/>
              <a:t>Prao och </a:t>
            </a:r>
            <a:r>
              <a:rPr lang="sv-SE" b="1" dirty="0" err="1"/>
              <a:t>sao</a:t>
            </a:r>
            <a:r>
              <a:rPr lang="sv-SE" b="1" dirty="0"/>
              <a:t>-jobb i grundskolan</a:t>
            </a:r>
            <a:r>
              <a:rPr lang="sv-SE" dirty="0">
                <a:effectLst/>
              </a:rPr>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8E9D943C-EAB1-A1A4-2EEF-9F4DA3CB2DF4}"/>
              </a:ext>
            </a:extLst>
          </p:cNvPr>
          <p:cNvSpPr>
            <a:spLocks noGrp="1"/>
          </p:cNvSpPr>
          <p:nvPr>
            <p:ph idx="1"/>
          </p:nvPr>
        </p:nvSpPr>
        <p:spPr>
          <a:xfrm>
            <a:off x="743608" y="1567543"/>
            <a:ext cx="10515600" cy="4925332"/>
          </a:xfrm>
        </p:spPr>
        <p:txBody>
          <a:bodyPr>
            <a:normAutofit fontScale="92500" lnSpcReduction="10000"/>
          </a:bodyPr>
          <a:lstStyle/>
          <a:p>
            <a:pPr marL="0" indent="0">
              <a:buNone/>
            </a:pPr>
            <a:r>
              <a:rPr lang="sv-SE" dirty="0"/>
              <a:t>Sao-jobb som står för studiemotiverande arbetslivsorientering är en anställningsform där skolhuvudmän kan välja att erbjuda elever i högstadiet att få ett extrajobb under ett år inom ramen för undervisningstiden. Det innebär att elever erbjuds två timmars betalt arbete per vecka under ett års tid som ett sätt att genomföra prao. </a:t>
            </a:r>
          </a:p>
          <a:p>
            <a:pPr marL="0" indent="0">
              <a:buNone/>
            </a:pPr>
            <a:r>
              <a:rPr lang="sv-SE" dirty="0"/>
              <a:t>Skolverket har gjort en bedömning av hur </a:t>
            </a:r>
            <a:r>
              <a:rPr lang="sv-SE" dirty="0" err="1"/>
              <a:t>sao</a:t>
            </a:r>
            <a:r>
              <a:rPr lang="sv-SE" dirty="0"/>
              <a:t>-jobben förhåller sig till skollagens regelverk om prao.</a:t>
            </a:r>
          </a:p>
          <a:p>
            <a:r>
              <a:rPr lang="sv-SE" dirty="0"/>
              <a:t>”I avsaknad av ett uttryckligt förbud i skollagen kan huvudmannens ansvar att anordna prao fullgöras genom en villkorad anställning i enlighet med modellen för </a:t>
            </a:r>
            <a:r>
              <a:rPr lang="sv-SE" dirty="0" err="1"/>
              <a:t>sao</a:t>
            </a:r>
            <a:r>
              <a:rPr lang="sv-SE" dirty="0"/>
              <a:t>-jobb.</a:t>
            </a:r>
            <a:br>
              <a:rPr lang="sv-SE" dirty="0"/>
            </a:br>
            <a:r>
              <a:rPr lang="sv-SE" dirty="0"/>
              <a:t>En elev som av olika skäl inte är aktuell för ett </a:t>
            </a:r>
            <a:r>
              <a:rPr lang="sv-SE" dirty="0" err="1"/>
              <a:t>sao</a:t>
            </a:r>
            <a:r>
              <a:rPr lang="sv-SE" dirty="0"/>
              <a:t>-jobb eller inte kan fullfölja sin anställning måste få möjlighet att fullgöra sin prao i enlighet med 10 kap 8 a § skollagen."</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278DA7B1-E4BA-BC3C-10C9-4E0859530A0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198E1F4D-3D99-62F4-D55D-B429A7CB544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7251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05BDFD-7B6C-9551-E689-16E07861B03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F7585C8-6679-B601-22D2-AAD4E7739B44}"/>
              </a:ext>
            </a:extLst>
          </p:cNvPr>
          <p:cNvSpPr>
            <a:spLocks noGrp="1"/>
          </p:cNvSpPr>
          <p:nvPr>
            <p:ph type="title"/>
          </p:nvPr>
        </p:nvSpPr>
        <p:spPr>
          <a:xfrm>
            <a:off x="743608" y="365125"/>
            <a:ext cx="10515600" cy="1463675"/>
          </a:xfrm>
        </p:spPr>
        <p:txBody>
          <a:bodyPr>
            <a:noAutofit/>
          </a:bodyPr>
          <a:lstStyle/>
          <a:p>
            <a:r>
              <a:rPr lang="sv-SE" b="1" dirty="0"/>
              <a:t>Färre barn i förskolan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FA8E1289-D590-D4E3-17A5-87123452B720}"/>
              </a:ext>
            </a:extLst>
          </p:cNvPr>
          <p:cNvSpPr>
            <a:spLocks noGrp="1"/>
          </p:cNvSpPr>
          <p:nvPr>
            <p:ph idx="1"/>
          </p:nvPr>
        </p:nvSpPr>
        <p:spPr>
          <a:xfrm>
            <a:off x="743608" y="1567543"/>
            <a:ext cx="10515600" cy="4925332"/>
          </a:xfrm>
        </p:spPr>
        <p:txBody>
          <a:bodyPr>
            <a:normAutofit fontScale="77500" lnSpcReduction="20000"/>
          </a:bodyPr>
          <a:lstStyle/>
          <a:p>
            <a:pPr marL="0" indent="0">
              <a:buNone/>
            </a:pPr>
            <a:r>
              <a:rPr lang="sv-SE" dirty="0"/>
              <a:t>Det minskade barnafödandet i Sverige märks i förskolan. Antalet inskrivna barn fortsätter att sjunka, samtidigt som andelen barn som går i förskola i stort sett är oförändrad. </a:t>
            </a:r>
          </a:p>
          <a:p>
            <a:pPr lvl="0"/>
            <a:r>
              <a:rPr lang="sv-SE" dirty="0"/>
              <a:t>”År 2025 är drygt 468 000 barn inskrivna i förskolan vilket är en minskning med 3,4 procent jämfört med 2024. </a:t>
            </a:r>
          </a:p>
          <a:p>
            <a:pPr lvl="0"/>
            <a:r>
              <a:rPr lang="sv-SE" dirty="0"/>
              <a:t>Andelen inskrivna barn av befolkningen är ungefär på samma nivå som föregående år. Drygt 86 procent av landets alla barn i åldern ett till fem år är inskrivna i förskola.</a:t>
            </a:r>
          </a:p>
          <a:p>
            <a:pPr lvl="0"/>
            <a:r>
              <a:rPr lang="sv-SE" dirty="0"/>
              <a:t>Det finns inskrivna barn på 8 540 </a:t>
            </a:r>
            <a:r>
              <a:rPr lang="sv-SE" dirty="0" err="1"/>
              <a:t>förskoleenheter</a:t>
            </a:r>
            <a:r>
              <a:rPr lang="sv-SE" dirty="0"/>
              <a:t> varav sju av tio drivs av en kommunal huvudman.</a:t>
            </a:r>
          </a:p>
          <a:p>
            <a:pPr lvl="0"/>
            <a:r>
              <a:rPr lang="sv-SE" dirty="0"/>
              <a:t>I likhet med de senaste åren går det 5,1 barn per heltidstjänst i förskolan.</a:t>
            </a:r>
          </a:p>
          <a:p>
            <a:pPr lvl="0"/>
            <a:r>
              <a:rPr lang="sv-SE" dirty="0"/>
              <a:t>Av alla anställda som arbetar med barn i förskolan, räknat i heltidstjänster, har knappt 43 procent en förskollärarexamen. Det är en ökning med 2,0 procentenheter jämfört med föregående år.</a:t>
            </a:r>
          </a:p>
          <a:p>
            <a:pPr lvl="0"/>
            <a:r>
              <a:rPr lang="sv-SE" dirty="0"/>
              <a:t>År 2025 går det i genomsnitt 15,3 barn i varje barngrupp i förskolan, vilket är oförändrat jämfört med hösten 2024.”</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75E8BE65-0F1B-7063-AB29-3923EF443B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DFE4575A-29DD-1469-E05A-55F2B203FCE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40739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759A15-AC76-695E-A852-E8722839E92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56BC41AD-953C-A2B0-07BE-1B4CC2657F61}"/>
              </a:ext>
            </a:extLst>
          </p:cNvPr>
          <p:cNvSpPr>
            <a:spLocks noGrp="1"/>
          </p:cNvSpPr>
          <p:nvPr>
            <p:ph type="title"/>
          </p:nvPr>
        </p:nvSpPr>
        <p:spPr>
          <a:xfrm>
            <a:off x="743608" y="365125"/>
            <a:ext cx="10515600" cy="1463675"/>
          </a:xfrm>
        </p:spPr>
        <p:txBody>
          <a:bodyPr>
            <a:noAutofit/>
          </a:bodyPr>
          <a:lstStyle/>
          <a:p>
            <a:r>
              <a:rPr lang="sv-SE" b="1" dirty="0"/>
              <a:t>Lärarbehörigheten ökar</a:t>
            </a:r>
            <a:r>
              <a:rPr lang="sv-SE" dirty="0">
                <a:effectLst/>
              </a:rPr>
              <a:t>            Bild 1</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84A6D0C4-63A3-43FD-EE4F-0064CB89CC9C}"/>
              </a:ext>
            </a:extLst>
          </p:cNvPr>
          <p:cNvSpPr>
            <a:spLocks noGrp="1"/>
          </p:cNvSpPr>
          <p:nvPr>
            <p:ph idx="1"/>
          </p:nvPr>
        </p:nvSpPr>
        <p:spPr>
          <a:xfrm>
            <a:off x="743608" y="1852091"/>
            <a:ext cx="10515600" cy="4640784"/>
          </a:xfrm>
        </p:spPr>
        <p:txBody>
          <a:bodyPr>
            <a:normAutofit fontScale="62500" lnSpcReduction="20000"/>
          </a:bodyPr>
          <a:lstStyle/>
          <a:p>
            <a:r>
              <a:rPr lang="sv-SE" dirty="0"/>
              <a:t>Skolverkets statistik om pedagogisk personal i skola och vuxenutbildning visar att andelen behöriga lärare ökar.</a:t>
            </a:r>
          </a:p>
          <a:p>
            <a:endParaRPr lang="sv-SE" dirty="0"/>
          </a:p>
          <a:p>
            <a:pPr lvl="0"/>
            <a:r>
              <a:rPr lang="sv-SE" dirty="0"/>
              <a:t>I grundskolan är andelen behöriga lärare drygt 73 procent läsåret 2025/26. Behörigheten har ökat över tid och är 2,3 procentenheter högre jämfört med tre år tillbaka.</a:t>
            </a:r>
          </a:p>
          <a:p>
            <a:pPr lvl="0"/>
            <a:endParaRPr lang="sv-SE" dirty="0"/>
          </a:p>
          <a:p>
            <a:pPr lvl="0"/>
            <a:r>
              <a:rPr lang="sv-SE" dirty="0"/>
              <a:t>Lärarbehörigheten är högre i kommunala grundskolor, drygt 74 procent, jämfört med fristående grundskolor, drygt 68 procent. Sett över tid har skillnaden minskat mellan andelen behöriga lärare hos kommunala och enskilda huvudmän. </a:t>
            </a:r>
          </a:p>
          <a:p>
            <a:pPr lvl="0"/>
            <a:endParaRPr lang="sv-SE" dirty="0"/>
          </a:p>
          <a:p>
            <a:pPr lvl="0"/>
            <a:r>
              <a:rPr lang="sv-SE" dirty="0"/>
              <a:t>I gymnasieskolan är andelen behöriga lärare drygt 82 procent, vilket är en viss ökning sedan föregående år. </a:t>
            </a:r>
          </a:p>
          <a:p>
            <a:pPr lvl="0"/>
            <a:endParaRPr lang="sv-SE" dirty="0"/>
          </a:p>
          <a:p>
            <a:pPr lvl="0"/>
            <a:r>
              <a:rPr lang="sv-SE" dirty="0"/>
              <a:t>I kommunala gymnasieskolor är 83 procent av lärarna behöriga, jämfört med drygt 80 procent av lärarna i skolor med enskild huvudman.</a:t>
            </a:r>
          </a:p>
          <a:p>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ECB5BBAC-F861-10C5-9E9E-407646A136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79F934A4-8458-F73A-679A-EACFC4DA829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632673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63B9B3-2218-E6E2-767B-627EDAE55CF4}"/>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515EEF4-4B0D-715D-A1ED-4B1C07A45C69}"/>
              </a:ext>
            </a:extLst>
          </p:cNvPr>
          <p:cNvSpPr>
            <a:spLocks noGrp="1"/>
          </p:cNvSpPr>
          <p:nvPr>
            <p:ph type="title"/>
          </p:nvPr>
        </p:nvSpPr>
        <p:spPr>
          <a:xfrm>
            <a:off x="743608" y="365125"/>
            <a:ext cx="10515600" cy="1463675"/>
          </a:xfrm>
        </p:spPr>
        <p:txBody>
          <a:bodyPr>
            <a:noAutofit/>
          </a:bodyPr>
          <a:lstStyle/>
          <a:p>
            <a:r>
              <a:rPr lang="sv-SE" b="1" dirty="0"/>
              <a:t>Lärarbehörigheten ökar     </a:t>
            </a:r>
            <a:r>
              <a:rPr lang="sv-SE" dirty="0"/>
              <a:t>Bild 2</a:t>
            </a:r>
            <a:br>
              <a:rPr lang="sv-SE" dirty="0"/>
            </a:b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1BCF3B8A-F5B0-CAEC-6C21-6B498D5ECBA4}"/>
              </a:ext>
            </a:extLst>
          </p:cNvPr>
          <p:cNvSpPr>
            <a:spLocks noGrp="1"/>
          </p:cNvSpPr>
          <p:nvPr>
            <p:ph idx="1"/>
          </p:nvPr>
        </p:nvSpPr>
        <p:spPr>
          <a:xfrm>
            <a:off x="743608" y="1828799"/>
            <a:ext cx="10515600" cy="4664075"/>
          </a:xfrm>
        </p:spPr>
        <p:txBody>
          <a:bodyPr>
            <a:normAutofit fontScale="77500" lnSpcReduction="20000"/>
          </a:bodyPr>
          <a:lstStyle/>
          <a:p>
            <a:pPr lvl="0"/>
            <a:r>
              <a:rPr lang="sv-SE" dirty="0"/>
              <a:t>I den anpassade grund- och gymnasieskolan är andelen lärare fortsatt låg; 14 procent respektive 17 procent.</a:t>
            </a:r>
          </a:p>
          <a:p>
            <a:pPr marL="0" indent="0">
              <a:buNone/>
            </a:pPr>
            <a:r>
              <a:rPr lang="sv-SE" dirty="0"/>
              <a:t> </a:t>
            </a:r>
          </a:p>
          <a:p>
            <a:pPr lvl="0"/>
            <a:r>
              <a:rPr lang="sv-SE" dirty="0"/>
              <a:t>Förskoleklassen har högst andel behöriga lärare och förskollärare, 87 procent.</a:t>
            </a:r>
          </a:p>
          <a:p>
            <a:pPr marL="0" indent="0">
              <a:buNone/>
            </a:pPr>
            <a:r>
              <a:rPr lang="sv-SE" dirty="0"/>
              <a:t> </a:t>
            </a:r>
          </a:p>
          <a:p>
            <a:pPr lvl="0"/>
            <a:r>
              <a:rPr lang="sv-SE" dirty="0"/>
              <a:t>Högst andel behöriga lärare i grundskolan finns det i ämnena svenska, matematik, idrott och hälsa samt franska.</a:t>
            </a:r>
          </a:p>
          <a:p>
            <a:pPr marL="0" indent="0">
              <a:buNone/>
            </a:pPr>
            <a:r>
              <a:rPr lang="sv-SE" dirty="0"/>
              <a:t> </a:t>
            </a:r>
          </a:p>
          <a:p>
            <a:pPr lvl="0"/>
            <a:r>
              <a:rPr lang="sv-SE" dirty="0"/>
              <a:t>Lägst andel är det i ämnena svenska som andraspråk och teknik.</a:t>
            </a:r>
          </a:p>
          <a:p>
            <a:pPr marL="0" indent="0">
              <a:buNone/>
            </a:pPr>
            <a:r>
              <a:rPr lang="sv-SE" dirty="0"/>
              <a:t> </a:t>
            </a:r>
          </a:p>
          <a:p>
            <a:pPr lvl="0"/>
            <a:r>
              <a:rPr lang="sv-SE" dirty="0"/>
              <a:t>Antalet tjänstgörande lärarassistenter läsåret 2025/26 är nästan 4 760 personer, vilket motsvarar drygt 3 410 heltidstjänster. Jämfört med läsåret innan har antalet heltidstjänster bland lärarassistenter ökat.</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FE1D49A6-B696-E466-2EC0-49EB3117EF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232FC3C7-67CC-2DE1-1AB8-6BE4C2B519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59182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ED4250-975A-3AF9-6F69-84ED004226E6}"/>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2F5E1B5D-BF9C-6490-614C-E4E44F1820EA}"/>
              </a:ext>
            </a:extLst>
          </p:cNvPr>
          <p:cNvSpPr>
            <a:spLocks noGrp="1"/>
          </p:cNvSpPr>
          <p:nvPr>
            <p:ph type="title"/>
          </p:nvPr>
        </p:nvSpPr>
        <p:spPr>
          <a:xfrm>
            <a:off x="743608" y="365125"/>
            <a:ext cx="10515600" cy="1463675"/>
          </a:xfrm>
        </p:spPr>
        <p:txBody>
          <a:bodyPr>
            <a:noAutofit/>
          </a:bodyPr>
          <a:lstStyle/>
          <a:p>
            <a:r>
              <a:rPr lang="sv-SE" b="1" dirty="0"/>
              <a:t>Gymnasieelever riskerar att inte få den undervisningstid de har rätt till</a:t>
            </a:r>
            <a:r>
              <a:rPr lang="sv-SE" dirty="0">
                <a:effectLst/>
              </a:rPr>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8BC92339-E467-5220-17BE-043B89F4CB6A}"/>
              </a:ext>
            </a:extLst>
          </p:cNvPr>
          <p:cNvSpPr>
            <a:spLocks noGrp="1"/>
          </p:cNvSpPr>
          <p:nvPr>
            <p:ph idx="1"/>
          </p:nvPr>
        </p:nvSpPr>
        <p:spPr>
          <a:xfrm>
            <a:off x="743608" y="1852091"/>
            <a:ext cx="10515600" cy="4640784"/>
          </a:xfrm>
        </p:spPr>
        <p:txBody>
          <a:bodyPr>
            <a:normAutofit fontScale="85000" lnSpcReduction="20000"/>
          </a:bodyPr>
          <a:lstStyle/>
          <a:p>
            <a:r>
              <a:rPr lang="sv-SE" dirty="0"/>
              <a:t>En ny rapport från Skolverket visar det finns en risk att många gymnasieelever i Sverige inte får sin garanterade undervisningstid. </a:t>
            </a:r>
          </a:p>
          <a:p>
            <a:pPr marL="0" indent="0">
              <a:buNone/>
            </a:pPr>
            <a:r>
              <a:rPr lang="sv-SE" dirty="0"/>
              <a:t> </a:t>
            </a:r>
          </a:p>
          <a:p>
            <a:r>
              <a:rPr lang="sv-SE" dirty="0"/>
              <a:t>Kartläggningen visar att det är vanligt att undervisningstid uteblir på gymnasieskolans nationella program och att det kan vara svårt att i efterhand kompensera eleverna för utebliven undervisningstid. På tre av tio skolor ledde lärares frånvaro till att lektioner ställdes in åtminstone varje månad under vårterminen 2025.</a:t>
            </a:r>
          </a:p>
          <a:p>
            <a:pPr marL="0" indent="0">
              <a:buNone/>
            </a:pPr>
            <a:r>
              <a:rPr lang="sv-SE" dirty="0"/>
              <a:t> </a:t>
            </a:r>
          </a:p>
          <a:p>
            <a:r>
              <a:rPr lang="sv-SE" dirty="0"/>
              <a:t>Kartläggningen visar också att gymnasieskolor har olika syn på vilka aktiviteter som ska räknas in i elevernas undervisningstid. Till exempel räknar en del skolor genomförandet av nationella prov som undervisningstid, medan andra inte gör det. Skolverket bedömer att genomförandet av nationella prov inte ska ingå i elevernas garanterade undervisningstid.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6BA414E9-93AA-11C6-469A-7BF8C28B67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C35F48C2-F21A-0E9C-DEAE-8985BC1FA8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3814208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42</TotalTime>
  <Words>1760</Words>
  <Application>Microsoft Macintosh PowerPoint</Application>
  <PresentationFormat>Bredbild</PresentationFormat>
  <Paragraphs>302</Paragraphs>
  <Slides>20</Slides>
  <Notes>18</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20</vt:i4>
      </vt:variant>
    </vt:vector>
  </HeadingPairs>
  <TitlesOfParts>
    <vt:vector size="26" baseType="lpstr">
      <vt:lpstr>Aptos</vt:lpstr>
      <vt:lpstr>Aptos Display</vt:lpstr>
      <vt:lpstr>Arial</vt:lpstr>
      <vt:lpstr>Calibri</vt:lpstr>
      <vt:lpstr>Times New Roman</vt:lpstr>
      <vt:lpstr>Office-tema</vt:lpstr>
      <vt:lpstr>Nyheter april 2026 </vt:lpstr>
      <vt:lpstr>Språkfrukost i skolan</vt:lpstr>
      <vt:lpstr>Skolverket får uppdrag om kulturkanon i skolan </vt:lpstr>
      <vt:lpstr>Regeringen presenterar en lässtrategi för Sverige</vt:lpstr>
      <vt:lpstr>Prao och sao-jobb i grundskolan </vt:lpstr>
      <vt:lpstr>Färre barn i förskolan </vt:lpstr>
      <vt:lpstr>Lärarbehörigheten ökar            Bild 1</vt:lpstr>
      <vt:lpstr>Lärarbehörigheten ökar     Bild 2 </vt:lpstr>
      <vt:lpstr>Gymnasieelever riskerar att inte få den undervisningstid de har rätt till </vt:lpstr>
      <vt:lpstr>Skolverket stärker arbetet med vetenskaplig grund</vt:lpstr>
      <vt:lpstr>Regeringens expertgrupp får en mer central roll i läroplansarbetet</vt:lpstr>
      <vt:lpstr>Stärk den yrkesnära undervisning i komvux</vt:lpstr>
      <vt:lpstr>Skolverket ska genomföra kunskapshöjande insatser mot antisemitism </vt:lpstr>
      <vt:lpstr>Skolverket får i uppdrag att stödja trygghet och studiero i skolan </vt:lpstr>
      <vt:lpstr>Nytt uppdrag för att stärka skolans brottsförebyggande arbete </vt:lpstr>
      <vt:lpstr>Nytt stödmaterial ska hjälpa skolor att förebygga kriminalitet </vt:lpstr>
      <vt:lpstr>Nytt stöd för att motverka sexualbrott </vt:lpstr>
      <vt:lpstr>Lägre pensionsavgifter för anställda i välfärden</vt:lpstr>
      <vt:lpstr>Rapport om kränkningar och våld bland elever</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Sten Svensson</dc:creator>
  <cp:lastModifiedBy>Sten Svensson</cp:lastModifiedBy>
  <cp:revision>14</cp:revision>
  <dcterms:created xsi:type="dcterms:W3CDTF">2026-04-30T06:30:54Z</dcterms:created>
  <dcterms:modified xsi:type="dcterms:W3CDTF">2026-04-30T10:14:09Z</dcterms:modified>
</cp:coreProperties>
</file>